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342" r:id="rId2"/>
    <p:sldId id="357" r:id="rId3"/>
    <p:sldId id="344" r:id="rId4"/>
    <p:sldId id="345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354" r:id="rId13"/>
    <p:sldId id="355" r:id="rId14"/>
    <p:sldId id="356" r:id="rId15"/>
    <p:sldId id="306" r:id="rId16"/>
    <p:sldId id="308" r:id="rId17"/>
    <p:sldId id="331" r:id="rId18"/>
    <p:sldId id="332" r:id="rId19"/>
    <p:sldId id="334" r:id="rId20"/>
    <p:sldId id="309" r:id="rId21"/>
    <p:sldId id="311" r:id="rId22"/>
    <p:sldId id="319" r:id="rId23"/>
    <p:sldId id="320" r:id="rId24"/>
    <p:sldId id="322" r:id="rId25"/>
    <p:sldId id="359" r:id="rId26"/>
    <p:sldId id="335" r:id="rId27"/>
    <p:sldId id="336" r:id="rId28"/>
    <p:sldId id="337" r:id="rId29"/>
    <p:sldId id="338" r:id="rId30"/>
    <p:sldId id="339" r:id="rId31"/>
    <p:sldId id="340" r:id="rId32"/>
    <p:sldId id="360" r:id="rId33"/>
    <p:sldId id="325" r:id="rId34"/>
    <p:sldId id="358" r:id="rId35"/>
    <p:sldId id="330" r:id="rId36"/>
    <p:sldId id="361" r:id="rId37"/>
    <p:sldId id="326" r:id="rId38"/>
    <p:sldId id="328" r:id="rId39"/>
    <p:sldId id="329" r:id="rId40"/>
    <p:sldId id="327" r:id="rId41"/>
    <p:sldId id="280" r:id="rId42"/>
  </p:sldIdLst>
  <p:sldSz cx="9144000" cy="6858000" type="screen4x3"/>
  <p:notesSz cx="6858000" cy="9144000"/>
  <p:embeddedFontLst>
    <p:embeddedFont>
      <p:font typeface="한양해서" panose="020B0600000101010101" charset="-127"/>
      <p:regular r:id="rId44"/>
    </p:embeddedFont>
    <p:embeddedFont>
      <p:font typeface="HY수평선M" panose="020B0600000101010101" charset="-127"/>
      <p:regular r:id="rId45"/>
    </p:embeddedFont>
    <p:embeddedFont>
      <p:font typeface="HY견고딕" panose="02030600000101010101" pitchFamily="18" charset="-127"/>
      <p:regular r:id="rId46"/>
    </p:embeddedFont>
    <p:embeddedFont>
      <p:font typeface="HY울릉도M" panose="020B0600000101010101" charset="-127"/>
      <p:regular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-윤고딕310" panose="020B0600000101010101" charset="-127"/>
      <p:regular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78B8"/>
    <a:srgbClr val="3F5B93"/>
    <a:srgbClr val="344B78"/>
    <a:srgbClr val="78A6C2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 autoAdjust="0"/>
    <p:restoredTop sz="94614" autoAdjust="0"/>
  </p:normalViewPr>
  <p:slideViewPr>
    <p:cSldViewPr>
      <p:cViewPr varScale="1">
        <p:scale>
          <a:sx n="73" d="100"/>
          <a:sy n="73" d="100"/>
        </p:scale>
        <p:origin x="10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2EE449-3BC6-4D83-81A0-4B24F0814370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3D7FA-2629-402E-8DCD-D21F270DF4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36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3D7FA-2629-402E-8DCD-D21F270DF48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796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3D7FA-2629-402E-8DCD-D21F270DF48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36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3D7FA-2629-402E-8DCD-D21F270DF48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36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3D7FA-2629-402E-8DCD-D21F270DF48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36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3D7FA-2629-402E-8DCD-D21F270DF48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36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3D7FA-2629-402E-8DCD-D21F270DF48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36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3D7FA-2629-402E-8DCD-D21F270DF48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36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3D7FA-2629-402E-8DCD-D21F270DF48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36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3D7FA-2629-402E-8DCD-D21F270DF48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36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3D7FA-2629-402E-8DCD-D21F270DF48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36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3D7FA-2629-402E-8DCD-D21F270DF48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36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3D7FA-2629-402E-8DCD-D21F270DF48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7961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3D7FA-2629-402E-8DCD-D21F270DF48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36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3D7FA-2629-402E-8DCD-D21F270DF48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36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3D7FA-2629-402E-8DCD-D21F270DF48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365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3D7FA-2629-402E-8DCD-D21F270DF48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365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3D7FA-2629-402E-8DCD-D21F270DF48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365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3D7FA-2629-402E-8DCD-D21F270DF48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36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3D7FA-2629-402E-8DCD-D21F270DF48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36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3D7FA-2629-402E-8DCD-D21F270DF48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796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3D7FA-2629-402E-8DCD-D21F270DF48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796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3D7FA-2629-402E-8DCD-D21F270DF48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796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3D7FA-2629-402E-8DCD-D21F270DF48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796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3D7FA-2629-402E-8DCD-D21F270DF48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36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3D7FA-2629-402E-8DCD-D21F270DF48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36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3D7FA-2629-402E-8DCD-D21F270DF48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36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BEADD-74DB-4938-B256-BE4C70EF44F0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4E44-AC1C-4D12-8D21-72A6EDEE67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016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BEADD-74DB-4938-B256-BE4C70EF44F0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4E44-AC1C-4D12-8D21-72A6EDEE67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892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BEADD-74DB-4938-B256-BE4C70EF44F0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4E44-AC1C-4D12-8D21-72A6EDEE67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846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BEADD-74DB-4938-B256-BE4C70EF44F0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4E44-AC1C-4D12-8D21-72A6EDEE67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906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BEADD-74DB-4938-B256-BE4C70EF44F0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4E44-AC1C-4D12-8D21-72A6EDEE67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678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BEADD-74DB-4938-B256-BE4C70EF44F0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4E44-AC1C-4D12-8D21-72A6EDEE67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40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BEADD-74DB-4938-B256-BE4C70EF44F0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4E44-AC1C-4D12-8D21-72A6EDEE67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66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BEADD-74DB-4938-B256-BE4C70EF44F0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4E44-AC1C-4D12-8D21-72A6EDEE67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18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BEADD-74DB-4938-B256-BE4C70EF44F0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4E44-AC1C-4D12-8D21-72A6EDEE67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207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BEADD-74DB-4938-B256-BE4C70EF44F0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4E44-AC1C-4D12-8D21-72A6EDEE67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096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BEADD-74DB-4938-B256-BE4C70EF44F0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4E44-AC1C-4D12-8D21-72A6EDEE67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80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BEADD-74DB-4938-B256-BE4C70EF44F0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34E44-AC1C-4D12-8D21-72A6EDEE67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84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3" descr="C:\Program Files (x86)\Android\Foods6\app\src\main\res\drawable-hdpi\foods_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2" y="0"/>
            <a:ext cx="4355976" cy="688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4716016" y="2447310"/>
            <a:ext cx="5184576" cy="1647329"/>
            <a:chOff x="827584" y="1968993"/>
            <a:chExt cx="5184576" cy="1647329"/>
          </a:xfrm>
        </p:grpSpPr>
        <p:sp>
          <p:nvSpPr>
            <p:cNvPr id="15" name="TextBox 14"/>
            <p:cNvSpPr txBox="1"/>
            <p:nvPr/>
          </p:nvSpPr>
          <p:spPr>
            <a:xfrm>
              <a:off x="1475656" y="2286164"/>
              <a:ext cx="2746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rPr>
                <a:t>음식 </a:t>
              </a:r>
              <a:r>
                <a:rPr lang="ko-KR" altLang="en-US" dirty="0" err="1" smtClean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rPr>
                <a:t>기행록</a:t>
              </a:r>
              <a:r>
                <a:rPr lang="en-US" altLang="ko-KR" dirty="0" smtClean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rPr>
                <a:t> Foods</a:t>
              </a:r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27584" y="1968993"/>
              <a:ext cx="16561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rPr>
                <a:t>[ Android Application ]</a:t>
              </a:r>
              <a:endParaRPr lang="ko-KR" altLang="en-US" sz="11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43608" y="3039241"/>
              <a:ext cx="4968552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rPr>
                <a:t>We will Food Management by smart phone application.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rPr>
                <a:t>Also It will communicate with friends by Facebook.</a:t>
              </a:r>
              <a:endParaRPr lang="ko-KR" altLang="en-US" sz="105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endParaRPr>
            </a:p>
          </p:txBody>
        </p:sp>
      </p:grpSp>
      <p:cxnSp>
        <p:nvCxnSpPr>
          <p:cNvPr id="19" name="직선 연결선 18"/>
          <p:cNvCxnSpPr/>
          <p:nvPr/>
        </p:nvCxnSpPr>
        <p:spPr>
          <a:xfrm>
            <a:off x="4932040" y="3356992"/>
            <a:ext cx="331236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C:\Program Files (x86)\Android\Foods6\app\src\main\res\drawable-xxhdpi\foods_launc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1" y="2704565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43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직선 연결선 71"/>
          <p:cNvCxnSpPr/>
          <p:nvPr/>
        </p:nvCxnSpPr>
        <p:spPr>
          <a:xfrm>
            <a:off x="683568" y="-371068"/>
            <a:ext cx="0" cy="3784194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039088" y="2800704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164524" y="692696"/>
            <a:ext cx="3932718" cy="584775"/>
            <a:chOff x="3779912" y="2453709"/>
            <a:chExt cx="3263460" cy="584775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친구야 좋은 음식점 좀 알려줄래</a:t>
              </a:r>
              <a:r>
                <a:rPr lang="en-US" altLang="ko-KR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?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07120" y="1008606"/>
            <a:ext cx="6830610" cy="2015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8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낮선</a:t>
            </a:r>
            <a:r>
              <a:rPr kumimoji="1" lang="ko-KR" altLang="en-US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지역에 왔는데 아는 음식점이 없어요</a:t>
            </a:r>
            <a:r>
              <a:rPr kumimoji="1" lang="en-US" altLang="ko-KR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. </a:t>
            </a:r>
            <a:r>
              <a:rPr kumimoji="1" lang="ko-KR" altLang="en-US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그렇지만 허위 광고 투성이인 </a:t>
            </a:r>
            <a:r>
              <a:rPr kumimoji="1" lang="ko-KR" altLang="en-US" sz="8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네이버로</a:t>
            </a:r>
            <a:r>
              <a:rPr kumimoji="1" lang="ko-KR" altLang="en-US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찾기는 싫어요</a:t>
            </a:r>
            <a:r>
              <a:rPr kumimoji="1" lang="en-US" altLang="ko-KR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!</a:t>
            </a:r>
          </a:p>
          <a:p>
            <a:r>
              <a:rPr kumimoji="1" lang="en-US" altLang="ko-KR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-  </a:t>
            </a:r>
            <a:r>
              <a:rPr kumimoji="1" lang="ko-KR" altLang="en-US" sz="8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믿을 수 있는 </a:t>
            </a:r>
            <a:r>
              <a:rPr kumimoji="1" lang="en-US" altLang="ko-KR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Facebook</a:t>
            </a:r>
            <a:r>
              <a:rPr kumimoji="1" lang="ko-KR" altLang="en-US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친구의 게시물을 열람하여 </a:t>
            </a:r>
            <a:r>
              <a:rPr kumimoji="1" lang="ko-KR" altLang="en-US" sz="8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허위</a:t>
            </a:r>
            <a:r>
              <a:rPr kumimoji="1" lang="en-US" altLang="ko-KR" sz="8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kumimoji="1" lang="ko-KR" altLang="en-US" sz="8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광고로부터 벗어나세요</a:t>
            </a:r>
            <a:endParaRPr kumimoji="1" lang="en-US" altLang="ko-KR" sz="8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kumimoji="1" lang="en-US" altLang="ko-KR" sz="8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kumimoji="1" lang="en-US" altLang="ko-KR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-  Foods </a:t>
            </a:r>
            <a:r>
              <a:rPr kumimoji="1" lang="ko-KR" altLang="en-US" sz="8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어플에서</a:t>
            </a:r>
            <a:r>
              <a:rPr kumimoji="1" lang="ko-KR" altLang="en-US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kumimoji="1" lang="en-US" altLang="ko-KR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Facebook</a:t>
            </a:r>
            <a:r>
              <a:rPr kumimoji="1" lang="ko-KR" altLang="en-US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친구의 지도를 손쉽게 열람</a:t>
            </a:r>
            <a:r>
              <a:rPr kumimoji="1" lang="en-US" altLang="ko-KR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kumimoji="1" lang="ko-KR" altLang="en-US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가져오세요</a:t>
            </a:r>
            <a:endParaRPr kumimoji="1" lang="en-US" altLang="ko-KR" sz="8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kumimoji="1" lang="en-US" altLang="ko-KR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</a:t>
            </a: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강남</a:t>
            </a:r>
            <a:r>
              <a:rPr kumimoji="1" lang="ko-KR" altLang="en-US" sz="12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으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로 </a:t>
            </a:r>
            <a:r>
              <a:rPr kumimoji="1" lang="ko-KR" altLang="en-US" sz="12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놀러온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시원이는 근처의 음식점을 전혀 모른다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.    </a:t>
            </a:r>
          </a:p>
          <a:p>
            <a:pPr>
              <a:lnSpc>
                <a:spcPct val="150000"/>
              </a:lnSpc>
            </a:pP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2.  </a:t>
            </a:r>
            <a:r>
              <a:rPr kumimoji="1" lang="ko-KR" altLang="en-US" sz="12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네이버를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찾아봐도 </a:t>
            </a:r>
            <a:r>
              <a:rPr kumimoji="1" lang="ko-KR" altLang="en-US" sz="1400" b="1" i="1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FF0000"/>
                </a:solidFill>
                <a:latin typeface="-윤고딕310" pitchFamily="18" charset="-127"/>
                <a:ea typeface="-윤고딕310" pitchFamily="18" charset="-127"/>
              </a:rPr>
              <a:t>허위</a:t>
            </a:r>
            <a:r>
              <a:rPr kumimoji="1" lang="en-US" altLang="ko-KR" sz="1400" b="1" i="1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FF0000"/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kumimoji="1" lang="ko-KR" altLang="en-US" sz="1400" b="1" i="1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FF0000"/>
                </a:solidFill>
                <a:latin typeface="-윤고딕310" pitchFamily="18" charset="-127"/>
                <a:ea typeface="-윤고딕310" pitchFamily="18" charset="-127"/>
              </a:rPr>
              <a:t>광고 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투성이의 뻔한 음식점 뿐이다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. 	</a:t>
            </a:r>
          </a:p>
          <a:p>
            <a:pPr>
              <a:lnSpc>
                <a:spcPct val="150000"/>
              </a:lnSpc>
            </a:pP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3. 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시원이는 근처 지역에 사는 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Facebook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친구 </a:t>
            </a:r>
            <a:r>
              <a:rPr kumimoji="1" lang="ko-KR" altLang="en-US" sz="12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찬협이의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Foods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어플리케이션 게시물을 열람하였다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. </a:t>
            </a:r>
          </a:p>
          <a:p>
            <a:pPr marL="228600" indent="-228600">
              <a:lnSpc>
                <a:spcPct val="150000"/>
              </a:lnSpc>
              <a:buAutoNum type="arabicPeriod" startAt="4"/>
            </a:pP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집 근처였기 때문에 많은 음식점이 있었고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시원이는 친구의 게시물 중 </a:t>
            </a:r>
            <a:endParaRPr kumimoji="1" lang="en-US" altLang="ko-KR" sz="12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방문한 음식점을 내 지도로 가져가기로 했다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. </a:t>
            </a: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74299" y="6234456"/>
            <a:ext cx="155857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ko-KR" altLang="en-US" sz="10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네이버</a:t>
            </a:r>
            <a:r>
              <a:rPr kumimoji="1" lang="ko-KR" altLang="en-US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검색 결과</a:t>
            </a:r>
            <a:endParaRPr kumimoji="1" lang="en-US" altLang="ko-KR" sz="10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kumimoji="1" lang="en-US" altLang="ko-KR" sz="10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kumimoji="1" lang="en-US" altLang="ko-KR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(</a:t>
            </a:r>
            <a:r>
              <a:rPr kumimoji="1" lang="ko-KR" altLang="en-US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kumimoji="1" lang="ko-KR" altLang="en-US" sz="10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돈받고</a:t>
            </a:r>
            <a:r>
              <a:rPr kumimoji="1" lang="ko-KR" altLang="en-US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쓰는 </a:t>
            </a:r>
            <a:r>
              <a:rPr kumimoji="1" lang="ko-KR" altLang="en-US" sz="10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포스팅들</a:t>
            </a:r>
            <a:r>
              <a:rPr kumimoji="1" lang="ko-KR" altLang="en-US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kumimoji="1" lang="en-US" altLang="ko-KR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)</a:t>
            </a: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65945" y="6213262"/>
            <a:ext cx="155857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2. </a:t>
            </a:r>
            <a:r>
              <a:rPr kumimoji="1" lang="ko-KR" altLang="en-US" sz="10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찬협이의</a:t>
            </a:r>
            <a:r>
              <a:rPr kumimoji="1" lang="ko-KR" altLang="en-US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지도에서 </a:t>
            </a:r>
            <a:r>
              <a:rPr kumimoji="1" lang="en-US" altLang="ko-KR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Marker </a:t>
            </a:r>
            <a:r>
              <a:rPr kumimoji="1" lang="ko-KR" altLang="en-US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클릭</a:t>
            </a: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714217" y="6221229"/>
            <a:ext cx="1558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3</a:t>
            </a:r>
            <a:r>
              <a:rPr kumimoji="1" lang="en-US" altLang="ko-KR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. </a:t>
            </a:r>
            <a:r>
              <a:rPr kumimoji="1" lang="ko-KR" altLang="en-US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상세</a:t>
            </a:r>
            <a:r>
              <a:rPr kumimoji="1" lang="en-US" altLang="ko-KR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kumimoji="1" lang="ko-KR" altLang="en-US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정보 열람 및 </a:t>
            </a:r>
            <a:endParaRPr kumimoji="1" lang="en-US" altLang="ko-KR" sz="10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kumimoji="1" lang="ko-KR" altLang="en-US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가져오기 터치</a:t>
            </a: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221698" y="6221229"/>
            <a:ext cx="155857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4. </a:t>
            </a:r>
            <a:r>
              <a:rPr kumimoji="1" lang="ko-KR" altLang="en-US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내 지도보기로</a:t>
            </a:r>
            <a:endParaRPr kumimoji="1" lang="en-US" altLang="ko-KR" sz="10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kumimoji="1" lang="ko-KR" altLang="en-US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복사된 게시물</a:t>
            </a: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pic>
        <p:nvPicPr>
          <p:cNvPr id="2050" name="Picture 2" descr="C:\Users\226\Desktop\KakaoTalk_20170525_17562766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49" y="3413126"/>
            <a:ext cx="1748838" cy="27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226\Desktop\KakaoTalk_20170525_17564656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72" y="3413126"/>
            <a:ext cx="1618152" cy="262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226\Desktop\KakaoTalk_20170525_17564807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095" y="3461329"/>
            <a:ext cx="1392163" cy="262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226\Desktop\KakaoTalk_20170525_1756441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506" y="3467753"/>
            <a:ext cx="1279629" cy="261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226\Desktop\KakaoTalk_20170525_1807394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069" y="3460957"/>
            <a:ext cx="1467439" cy="260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직선 화살표 연결선 52"/>
          <p:cNvCxnSpPr>
            <a:endCxn id="2053" idx="1"/>
          </p:cNvCxnSpPr>
          <p:nvPr/>
        </p:nvCxnSpPr>
        <p:spPr>
          <a:xfrm>
            <a:off x="1982134" y="4726188"/>
            <a:ext cx="224238" cy="1"/>
          </a:xfrm>
          <a:prstGeom prst="straightConnector1">
            <a:avLst/>
          </a:prstGeom>
          <a:ln w="15875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V="1">
            <a:off x="3896532" y="4726189"/>
            <a:ext cx="244227" cy="10468"/>
          </a:xfrm>
          <a:prstGeom prst="straightConnector1">
            <a:avLst/>
          </a:prstGeom>
          <a:ln w="15875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6815248" y="4726189"/>
            <a:ext cx="316235" cy="0"/>
          </a:xfrm>
          <a:prstGeom prst="straightConnector1">
            <a:avLst/>
          </a:prstGeom>
          <a:ln w="15875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22253" y="1365886"/>
            <a:ext cx="536078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70" name="직각 삼각형 69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직각 삼각형 70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72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직선 연결선 65"/>
          <p:cNvCxnSpPr/>
          <p:nvPr/>
        </p:nvCxnSpPr>
        <p:spPr>
          <a:xfrm>
            <a:off x="683568" y="-371068"/>
            <a:ext cx="0" cy="4018347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039088" y="2800704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164524" y="692696"/>
            <a:ext cx="3932718" cy="338554"/>
            <a:chOff x="3779912" y="2453709"/>
            <a:chExt cx="3263460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우리들만의 </a:t>
              </a:r>
              <a:r>
                <a:rPr lang="ko-KR" altLang="en-US" sz="1600" b="1" dirty="0" err="1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맛집</a:t>
              </a:r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 </a:t>
              </a:r>
              <a:r>
                <a:rPr lang="ko-KR" altLang="en-US" sz="1600" b="1" dirty="0" err="1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기행록</a:t>
              </a:r>
              <a:r>
                <a:rPr lang="en-US" altLang="ko-KR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!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88730" y="984502"/>
            <a:ext cx="7765412" cy="2523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함께 </a:t>
            </a:r>
            <a:r>
              <a:rPr kumimoji="1" lang="ko-KR" altLang="en-US" sz="8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기행록을</a:t>
            </a:r>
            <a:r>
              <a:rPr kumimoji="1" lang="ko-KR" altLang="en-US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기록</a:t>
            </a:r>
            <a:r>
              <a:rPr kumimoji="1" lang="en-US" altLang="ko-KR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kumimoji="1" lang="ko-KR" altLang="en-US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작성하고 싶어요</a:t>
            </a:r>
            <a:endParaRPr kumimoji="1" lang="en-US" altLang="ko-KR" sz="8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Foods </a:t>
            </a:r>
            <a:r>
              <a:rPr kumimoji="1" lang="ko-KR" altLang="en-US" sz="8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어플의</a:t>
            </a:r>
            <a:r>
              <a:rPr kumimoji="1" lang="ko-KR" altLang="en-US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그룹기능을 사용하여 함께 그룹만의 </a:t>
            </a:r>
            <a:r>
              <a:rPr kumimoji="1" lang="ko-KR" altLang="en-US" sz="8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기행록을</a:t>
            </a:r>
            <a:r>
              <a:rPr kumimoji="1" lang="ko-KR" altLang="en-US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만들어가세요</a:t>
            </a:r>
            <a:endParaRPr kumimoji="1" lang="en-US" altLang="ko-KR" sz="8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마음에 드는 그룹 </a:t>
            </a:r>
            <a:r>
              <a:rPr kumimoji="1" lang="ko-KR" altLang="en-US" sz="8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기행록의</a:t>
            </a:r>
            <a:r>
              <a:rPr kumimoji="1" lang="ko-KR" altLang="en-US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게시물을 나의 지도로 가져오세요</a:t>
            </a:r>
            <a:endParaRPr kumimoji="1" lang="en-US" altLang="ko-KR" sz="8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Tx/>
              <a:buChar char="-"/>
            </a:pPr>
            <a:endParaRPr kumimoji="1" lang="en-US" altLang="ko-KR" sz="8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시원이는 평소에 동호회원들과 볼링을 자주 친다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함께 볼링이 끝나고는 주로 </a:t>
            </a:r>
            <a:r>
              <a:rPr kumimoji="1" lang="ko-KR" altLang="en-US" sz="12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맛집을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찾아 다니는 편이다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.    </a:t>
            </a:r>
          </a:p>
          <a:p>
            <a:pPr>
              <a:lnSpc>
                <a:spcPct val="150000"/>
              </a:lnSpc>
            </a:pP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2.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시원이는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동호회원들과 함께한 음식점을 기록하고 싶었다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.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그룹지도에 업로드 하기 위해 업로드 버튼을 클릭하였다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 startAt="3"/>
            </a:pP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먼저 내 위치가 뜬 지도를 확인할 수 있었고 이미 집에 돌아왔기에 장소검색버튼을 사용하였다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.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방문한 음식점이 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검색되었다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. </a:t>
            </a:r>
          </a:p>
          <a:p>
            <a:pPr marL="228600" indent="-228600">
              <a:lnSpc>
                <a:spcPct val="150000"/>
              </a:lnSpc>
              <a:buAutoNum type="arabicPeriod" startAt="3"/>
            </a:pP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상세 내용과 사진을 편집하여 가져왔고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완료 버튼을 눌렀다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업로드가 완료되고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그룹지도에 새로 올린 게시물 </a:t>
            </a:r>
            <a:r>
              <a:rPr kumimoji="1" lang="ko-KR" altLang="en-US" sz="12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마커가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뜬 것을 확인할 수 있었다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.  </a:t>
            </a: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18479" y="5822823"/>
            <a:ext cx="155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ko-KR" altLang="en-US" sz="10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그룹방</a:t>
            </a:r>
            <a:r>
              <a:rPr kumimoji="1" lang="ko-KR" altLang="en-US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선택 후 </a:t>
            </a:r>
            <a:endParaRPr kumimoji="1" lang="en-US" altLang="ko-KR" sz="10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kumimoji="1" lang="en-US" altLang="ko-KR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</a:t>
            </a:r>
            <a:r>
              <a:rPr kumimoji="1" lang="ko-KR" altLang="en-US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업로드 버튼을 터치</a:t>
            </a: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59626" y="5907461"/>
            <a:ext cx="155857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2. </a:t>
            </a:r>
            <a:r>
              <a:rPr kumimoji="1" lang="ko-KR" altLang="en-US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장소 검색에서 </a:t>
            </a:r>
            <a:endParaRPr kumimoji="1" lang="en-US" altLang="ko-KR" sz="10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kumimoji="1" lang="ko-KR" altLang="en-US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해당 음식점을 찾음</a:t>
            </a: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27904" y="5907461"/>
            <a:ext cx="155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3</a:t>
            </a:r>
            <a:r>
              <a:rPr kumimoji="1" lang="en-US" altLang="ko-KR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. </a:t>
            </a:r>
            <a:r>
              <a:rPr kumimoji="1" lang="ko-KR" altLang="en-US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사진 업로드</a:t>
            </a:r>
            <a:r>
              <a:rPr kumimoji="1" lang="en-US" altLang="ko-KR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kumimoji="1" lang="ko-KR" altLang="en-US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편집 및</a:t>
            </a:r>
            <a:endParaRPr kumimoji="1" lang="en-US" altLang="ko-KR" sz="10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kumimoji="1" lang="ko-KR" altLang="en-US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상세정보 작성</a:t>
            </a: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092280" y="5914063"/>
            <a:ext cx="18002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4.  </a:t>
            </a:r>
            <a:r>
              <a:rPr kumimoji="1" lang="ko-KR" altLang="en-US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업로드가 완료된 후의</a:t>
            </a:r>
            <a:endParaRPr kumimoji="1" lang="en-US" altLang="ko-KR" sz="10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kumimoji="1" lang="en-US" altLang="ko-KR" sz="10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kumimoji="1" lang="en-US" altLang="ko-KR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</a:t>
            </a:r>
            <a:r>
              <a:rPr kumimoji="1" lang="ko-KR" altLang="en-US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새로운 게시물</a:t>
            </a:r>
            <a:r>
              <a:rPr kumimoji="1" lang="en-US" altLang="ko-KR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pic>
        <p:nvPicPr>
          <p:cNvPr id="3074" name="Picture 2" descr="C:\Users\226\Desktop\KakaoTalk_20170525_1841252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591" y="3647280"/>
            <a:ext cx="1233509" cy="211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226\Desktop\KakaoTalk_20170525_18413123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845" y="3647279"/>
            <a:ext cx="1248059" cy="210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226\Desktop\KakaoTalk_20170525_18413026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58" y="3647281"/>
            <a:ext cx="1288334" cy="210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226\Desktop\KakaoTalk_20170525_18412831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647280"/>
            <a:ext cx="1167242" cy="207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226\Desktop\KakaoTalk_20170525_18411995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147" y="3647281"/>
            <a:ext cx="1248059" cy="210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직선 화살표 연결선 42"/>
          <p:cNvCxnSpPr/>
          <p:nvPr/>
        </p:nvCxnSpPr>
        <p:spPr>
          <a:xfrm flipV="1">
            <a:off x="1915822" y="4684827"/>
            <a:ext cx="279914" cy="1"/>
          </a:xfrm>
          <a:prstGeom prst="straightConnector1">
            <a:avLst/>
          </a:prstGeom>
          <a:ln w="15875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18205" y="4694236"/>
            <a:ext cx="224238" cy="1"/>
          </a:xfrm>
          <a:prstGeom prst="straightConnector1">
            <a:avLst/>
          </a:prstGeom>
          <a:ln w="15875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6769758" y="4797152"/>
            <a:ext cx="224238" cy="1"/>
          </a:xfrm>
          <a:prstGeom prst="straightConnector1">
            <a:avLst/>
          </a:prstGeom>
          <a:ln w="15875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22253" y="1365886"/>
            <a:ext cx="536078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71" name="직각 삼각형 70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직각 삼각형 71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68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직선 연결선 5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039088" y="2800704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2253" y="1365886"/>
            <a:ext cx="53607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7" name="직각 삼각형 26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각 삼각형 34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164524" y="620688"/>
            <a:ext cx="3932718" cy="338554"/>
            <a:chOff x="3779912" y="2453709"/>
            <a:chExt cx="3263460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기대 효과</a:t>
              </a:r>
              <a:endParaRPr lang="en-US" altLang="ko-KR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558ED5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50196" y="5504964"/>
            <a:ext cx="7765412" cy="382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게시물의 </a:t>
            </a:r>
            <a:r>
              <a:rPr kumimoji="1" lang="en-US" altLang="ko-KR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Marker </a:t>
            </a:r>
            <a:r>
              <a:rPr kumimoji="1" lang="ko-KR" alt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단위로 </a:t>
            </a:r>
            <a:r>
              <a:rPr kumimoji="1"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관리하여 차별화</a:t>
            </a:r>
            <a:r>
              <a:rPr kumimoji="1"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kumimoji="1" lang="ko-KR" alt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다수의 게시물들을 지도상에서 일목요연하게 확인 가능  </a:t>
            </a:r>
            <a:r>
              <a:rPr kumimoji="1" lang="en-US" altLang="ko-KR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979712" y="1740617"/>
            <a:ext cx="5706380" cy="35605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C:\Users\226\Desktop\maps-local-search1-ss-1920-800x4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409" y="1517066"/>
            <a:ext cx="5808112" cy="358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410568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039088" y="2800704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164524" y="620688"/>
            <a:ext cx="3932718" cy="338554"/>
            <a:chOff x="3779912" y="2453709"/>
            <a:chExt cx="3263460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기대 효과</a:t>
              </a:r>
              <a:endParaRPr lang="en-US" altLang="ko-KR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558ED5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427040" y="5504964"/>
            <a:ext cx="7105400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내 지도</a:t>
            </a:r>
            <a:r>
              <a:rPr kumimoji="1" lang="en-US" altLang="ko-KR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kumimoji="1" lang="ko-KR" alt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친구 지도</a:t>
            </a:r>
            <a:r>
              <a:rPr kumimoji="1" lang="en-US" altLang="ko-KR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kumimoji="1" lang="ko-KR" alt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그룹 지도들의 독립성을 통한 자유로운 수정과 삭제</a:t>
            </a:r>
            <a:r>
              <a:rPr kumimoji="1" lang="en-US" altLang="ko-KR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kumimoji="1" lang="ko-KR" alt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공유</a:t>
            </a:r>
            <a:endParaRPr kumimoji="1" lang="en-US" altLang="ko-KR" sz="14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79712" y="1740617"/>
            <a:ext cx="5706380" cy="35605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69" name="Picture 1" descr="C:\Users\226\Desktop\te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586089"/>
            <a:ext cx="5832648" cy="35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67" name="직선 연결선 66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2253" y="1365886"/>
            <a:ext cx="53607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72" name="직각 삼각형 71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직각 삼각형 72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9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039088" y="2800704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164524" y="620688"/>
            <a:ext cx="3932718" cy="338554"/>
            <a:chOff x="3779912" y="2453709"/>
            <a:chExt cx="3263460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기대 효과</a:t>
              </a:r>
              <a:endParaRPr lang="en-US" altLang="ko-KR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558ED5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355392" y="5322615"/>
            <a:ext cx="8380757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Facebook </a:t>
            </a:r>
            <a:r>
              <a:rPr kumimoji="1" lang="ko-KR" alt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연동을 통한 </a:t>
            </a:r>
            <a:r>
              <a:rPr kumimoji="1" lang="en-US" altLang="ko-KR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Facebook</a:t>
            </a:r>
            <a:r>
              <a:rPr kumimoji="1" lang="ko-KR" alt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친구들과의 </a:t>
            </a:r>
            <a:r>
              <a:rPr kumimoji="1" lang="en-US" altLang="ko-KR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App</a:t>
            </a:r>
            <a:r>
              <a:rPr kumimoji="1" lang="ko-KR" alt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사용으로 광고나 허위 </a:t>
            </a:r>
            <a:r>
              <a:rPr kumimoji="1" lang="ko-KR" altLang="en-US" sz="1400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포스팅에</a:t>
            </a:r>
            <a:r>
              <a:rPr kumimoji="1" lang="ko-KR" alt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의존하지 않는 건전한 추천</a:t>
            </a:r>
            <a:endParaRPr kumimoji="1" lang="en-US" altLang="ko-KR" sz="14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85265" y="2188327"/>
            <a:ext cx="5373470" cy="25005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 descr="C:\Users\226\Desktop\fb-api-550x3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593" y="1844824"/>
            <a:ext cx="5238750" cy="261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68" name="직선 연결선 6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22253" y="1365886"/>
            <a:ext cx="53607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73" name="직각 삼각형 72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직각 삼각형 73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58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-11016" y="4427820"/>
            <a:ext cx="915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[ </a:t>
            </a:r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프로그램 흐름 및 구조 </a:t>
            </a:r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]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</p:txBody>
      </p:sp>
      <p:pic>
        <p:nvPicPr>
          <p:cNvPr id="4099" name="Picture 3" descr="C:\Users\KimChanHyup\Desktop\KakaoTalk_20170524_2257583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708" y="1751816"/>
            <a:ext cx="2688581" cy="268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259478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164524" y="692696"/>
            <a:ext cx="3263460" cy="338554"/>
            <a:chOff x="3779912" y="2453709"/>
            <a:chExt cx="3263460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전체 </a:t>
              </a:r>
              <a:r>
                <a:rPr lang="en-US" altLang="ko-KR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System </a:t>
              </a:r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구조</a:t>
              </a:r>
              <a:endParaRPr lang="en-US" altLang="ko-KR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558ED5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6863952" y="1556792"/>
            <a:ext cx="2172544" cy="49556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latinLnBrk="0" hangingPunct="0">
              <a:defRPr/>
            </a:pP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771800" y="1552140"/>
            <a:ext cx="3567583" cy="49732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latinLnBrk="0" hangingPunct="0">
              <a:defRPr/>
            </a:pP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9" name="직선 화살표 연결선 58"/>
          <p:cNvCxnSpPr/>
          <p:nvPr/>
        </p:nvCxnSpPr>
        <p:spPr>
          <a:xfrm>
            <a:off x="5148064" y="2125235"/>
            <a:ext cx="2016224" cy="762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7164288" y="1737434"/>
            <a:ext cx="1512887" cy="1499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latinLnBrk="0" hangingPunct="0">
              <a:defRPr/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PHP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164288" y="4437113"/>
            <a:ext cx="1676400" cy="18002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latinLnBrk="0" hangingPunct="0">
              <a:defRPr/>
            </a:pPr>
            <a:r>
              <a:rPr lang="en-US" altLang="ko-KR" sz="20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Database</a:t>
            </a:r>
          </a:p>
          <a:p>
            <a:pPr algn="ctr" eaLnBrk="0" latinLnBrk="0" hangingPunct="0">
              <a:defRPr/>
            </a:pPr>
            <a:r>
              <a:rPr lang="en-US" altLang="ko-KR" sz="1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1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그룹</a:t>
            </a:r>
            <a:r>
              <a:rPr lang="en-US" altLang="ko-KR" sz="1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마커정보</a:t>
            </a:r>
            <a:r>
              <a:rPr lang="en-US" altLang="ko-KR" sz="1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2" name="TextBox 5"/>
          <p:cNvSpPr txBox="1">
            <a:spLocks noChangeArrowheads="1"/>
          </p:cNvSpPr>
          <p:nvPr/>
        </p:nvSpPr>
        <p:spPr bwMode="auto">
          <a:xfrm>
            <a:off x="5724129" y="1886793"/>
            <a:ext cx="1296144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en-US" altLang="ko-KR" sz="1000" b="1" dirty="0" smtClean="0"/>
              <a:t>Request</a:t>
            </a:r>
            <a:endParaRPr lang="ko-KR" altLang="en-US" sz="1000" b="1" dirty="0"/>
          </a:p>
        </p:txBody>
      </p:sp>
      <p:cxnSp>
        <p:nvCxnSpPr>
          <p:cNvPr id="66" name="직선 화살표 연결선 65"/>
          <p:cNvCxnSpPr/>
          <p:nvPr/>
        </p:nvCxnSpPr>
        <p:spPr>
          <a:xfrm flipV="1">
            <a:off x="8100392" y="3237010"/>
            <a:ext cx="0" cy="120010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33"/>
          <p:cNvSpPr txBox="1">
            <a:spLocks noChangeArrowheads="1"/>
          </p:cNvSpPr>
          <p:nvPr/>
        </p:nvSpPr>
        <p:spPr bwMode="auto">
          <a:xfrm>
            <a:off x="7020272" y="3686994"/>
            <a:ext cx="116549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en-US" altLang="ko-KR" sz="1000" b="1" dirty="0" smtClean="0"/>
              <a:t>Query</a:t>
            </a:r>
            <a:endParaRPr lang="ko-KR" altLang="en-US" sz="1000" b="1" dirty="0"/>
          </a:p>
        </p:txBody>
      </p:sp>
      <p:cxnSp>
        <p:nvCxnSpPr>
          <p:cNvPr id="72" name="직선 화살표 연결선 71"/>
          <p:cNvCxnSpPr/>
          <p:nvPr/>
        </p:nvCxnSpPr>
        <p:spPr>
          <a:xfrm>
            <a:off x="7884368" y="3282879"/>
            <a:ext cx="0" cy="115423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33"/>
          <p:cNvSpPr txBox="1">
            <a:spLocks noChangeArrowheads="1"/>
          </p:cNvSpPr>
          <p:nvPr/>
        </p:nvSpPr>
        <p:spPr bwMode="auto">
          <a:xfrm>
            <a:off x="7812360" y="3686835"/>
            <a:ext cx="113278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en-US" altLang="ko-KR" sz="1000" b="1" dirty="0" smtClean="0"/>
              <a:t>Data</a:t>
            </a:r>
            <a:endParaRPr lang="ko-KR" altLang="en-US" sz="1000" b="1" dirty="0"/>
          </a:p>
        </p:txBody>
      </p:sp>
      <p:cxnSp>
        <p:nvCxnSpPr>
          <p:cNvPr id="74" name="직선 화살표 연결선 73"/>
          <p:cNvCxnSpPr/>
          <p:nvPr/>
        </p:nvCxnSpPr>
        <p:spPr>
          <a:xfrm flipH="1" flipV="1">
            <a:off x="5148064" y="2352293"/>
            <a:ext cx="2016224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5"/>
          <p:cNvSpPr txBox="1">
            <a:spLocks noChangeArrowheads="1"/>
          </p:cNvSpPr>
          <p:nvPr/>
        </p:nvSpPr>
        <p:spPr bwMode="auto">
          <a:xfrm>
            <a:off x="5508104" y="2348880"/>
            <a:ext cx="15343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en-US" altLang="ko-KR" sz="1000" b="1" dirty="0" smtClean="0"/>
              <a:t>(JSON )Response</a:t>
            </a:r>
            <a:endParaRPr lang="ko-KR" altLang="en-US" sz="1000" b="1" dirty="0"/>
          </a:p>
        </p:txBody>
      </p:sp>
      <p:sp>
        <p:nvSpPr>
          <p:cNvPr id="76" name="직사각형 75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2253" y="1352140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80" name="직각 삼각형 79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1" name="직각 삼각형 80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-9282" y="1844824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22253" y="1848236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97" name="직각 삼각형 96"/>
          <p:cNvSpPr/>
          <p:nvPr/>
        </p:nvSpPr>
        <p:spPr>
          <a:xfrm rot="5400000">
            <a:off x="704285" y="2175425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-9282" y="2348880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22253" y="2352292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00" name="직각 삼각형 99"/>
          <p:cNvSpPr/>
          <p:nvPr/>
        </p:nvSpPr>
        <p:spPr>
          <a:xfrm rot="5400000">
            <a:off x="704285" y="2679481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-9282" y="2852936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22253" y="2856348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03" name="직각 삼각형 102"/>
          <p:cNvSpPr/>
          <p:nvPr/>
        </p:nvSpPr>
        <p:spPr>
          <a:xfrm rot="5400000">
            <a:off x="704285" y="3183537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59832" y="4653136"/>
            <a:ext cx="3002196" cy="158417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Activity                                                 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(GUI)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3059832" y="1713613"/>
            <a:ext cx="2088232" cy="9953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AsynTask</a:t>
            </a:r>
            <a:endParaRPr lang="en-US" altLang="ko-KR" dirty="0" smtClean="0"/>
          </a:p>
          <a:p>
            <a:pPr algn="ctr"/>
            <a:r>
              <a:rPr lang="en-US" altLang="ko-KR" sz="1200" dirty="0" smtClean="0"/>
              <a:t>(DB </a:t>
            </a:r>
            <a:r>
              <a:rPr lang="ko-KR" altLang="en-US" sz="1200" dirty="0" smtClean="0"/>
              <a:t>통신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51" name="직사각형 50"/>
          <p:cNvSpPr/>
          <p:nvPr/>
        </p:nvSpPr>
        <p:spPr>
          <a:xfrm>
            <a:off x="4572000" y="5301207"/>
            <a:ext cx="1368152" cy="7920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Fragment</a:t>
            </a:r>
          </a:p>
          <a:p>
            <a:pPr algn="ctr"/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SubGUI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928589" y="1708211"/>
            <a:ext cx="1483171" cy="10727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Facebook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895053" y="5085184"/>
            <a:ext cx="1440160" cy="9421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GoogleMap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4283968" y="3153773"/>
            <a:ext cx="1927806" cy="9953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Model</a:t>
            </a:r>
          </a:p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사용자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그룹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마커정보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cxnSp>
        <p:nvCxnSpPr>
          <p:cNvPr id="84" name="직선 화살표 연결선 83"/>
          <p:cNvCxnSpPr/>
          <p:nvPr/>
        </p:nvCxnSpPr>
        <p:spPr>
          <a:xfrm>
            <a:off x="4860032" y="2732955"/>
            <a:ext cx="0" cy="40801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flipV="1">
            <a:off x="5148064" y="4113076"/>
            <a:ext cx="0" cy="54006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>
            <a:off x="5292080" y="4136275"/>
            <a:ext cx="0" cy="5168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H="1">
            <a:off x="2411760" y="2125235"/>
            <a:ext cx="648073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V="1">
            <a:off x="2411760" y="2348881"/>
            <a:ext cx="648072" cy="341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2" idx="1"/>
          </p:cNvCxnSpPr>
          <p:nvPr/>
        </p:nvCxnSpPr>
        <p:spPr>
          <a:xfrm flipH="1">
            <a:off x="2335214" y="5445224"/>
            <a:ext cx="72461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V="1">
            <a:off x="2335213" y="5697251"/>
            <a:ext cx="724620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V="1">
            <a:off x="3563888" y="2732954"/>
            <a:ext cx="0" cy="192018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3347864" y="1187460"/>
            <a:ext cx="241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Android</a:t>
            </a:r>
            <a:endParaRPr lang="ko-KR" altLang="en-US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6736296" y="1187460"/>
            <a:ext cx="241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DB Server</a:t>
            </a:r>
            <a:endParaRPr lang="ko-KR" altLang="en-US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539552" y="1187460"/>
            <a:ext cx="241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외부 </a:t>
            </a:r>
            <a:r>
              <a:rPr lang="en-US" altLang="ko-KR" b="1" dirty="0" smtClean="0"/>
              <a:t>Server</a:t>
            </a:r>
            <a:endParaRPr lang="ko-KR" altLang="en-US" b="1" dirty="0"/>
          </a:p>
        </p:txBody>
      </p:sp>
      <p:sp>
        <p:nvSpPr>
          <p:cNvPr id="118" name="TextBox 5"/>
          <p:cNvSpPr txBox="1">
            <a:spLocks noChangeArrowheads="1"/>
          </p:cNvSpPr>
          <p:nvPr/>
        </p:nvSpPr>
        <p:spPr bwMode="auto">
          <a:xfrm>
            <a:off x="4572000" y="4181018"/>
            <a:ext cx="25424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ko-KR" altLang="en-US" sz="1000" b="1" dirty="0" smtClean="0"/>
              <a:t>사용자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그룹</a:t>
            </a:r>
            <a:r>
              <a:rPr lang="en-US" altLang="ko-KR" sz="1000" b="1" dirty="0" smtClean="0"/>
              <a:t>, </a:t>
            </a:r>
          </a:p>
          <a:p>
            <a:pPr algn="ctr" latinLnBrk="0"/>
            <a:r>
              <a:rPr lang="ko-KR" altLang="en-US" sz="1000" b="1" dirty="0" smtClean="0"/>
              <a:t>게시물 </a:t>
            </a:r>
            <a:r>
              <a:rPr lang="ko-KR" altLang="en-US" sz="1000" b="1" dirty="0" err="1" smtClean="0"/>
              <a:t>마커정보</a:t>
            </a:r>
            <a:endParaRPr lang="en-US" altLang="ko-KR" sz="1000" b="1" dirty="0" smtClean="0"/>
          </a:p>
        </p:txBody>
      </p:sp>
      <p:sp>
        <p:nvSpPr>
          <p:cNvPr id="119" name="TextBox 5"/>
          <p:cNvSpPr txBox="1">
            <a:spLocks noChangeArrowheads="1"/>
          </p:cNvSpPr>
          <p:nvPr/>
        </p:nvSpPr>
        <p:spPr bwMode="auto">
          <a:xfrm>
            <a:off x="4499992" y="2708920"/>
            <a:ext cx="25424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ko-KR" altLang="en-US" sz="1000" b="1" dirty="0" smtClean="0"/>
              <a:t>사용자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그룹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게시물 </a:t>
            </a:r>
            <a:r>
              <a:rPr lang="ko-KR" altLang="en-US" sz="1000" b="1" dirty="0" err="1" smtClean="0"/>
              <a:t>마커정보</a:t>
            </a:r>
            <a:endParaRPr lang="en-US" altLang="ko-KR" sz="1000" b="1" dirty="0" smtClean="0"/>
          </a:p>
          <a:p>
            <a:pPr algn="ctr" latinLnBrk="0"/>
            <a:r>
              <a:rPr lang="ko-KR" altLang="en-US" sz="1000" b="1" dirty="0" smtClean="0"/>
              <a:t>또는 </a:t>
            </a:r>
            <a:r>
              <a:rPr lang="en-US" altLang="ko-KR" sz="1000" b="1" dirty="0" smtClean="0"/>
              <a:t>DB </a:t>
            </a:r>
            <a:r>
              <a:rPr lang="ko-KR" altLang="en-US" sz="1000" b="1" dirty="0" smtClean="0"/>
              <a:t>처리 결과</a:t>
            </a:r>
            <a:endParaRPr lang="en-US" altLang="ko-KR" sz="1000" b="1" dirty="0" smtClean="0"/>
          </a:p>
        </p:txBody>
      </p:sp>
      <p:sp>
        <p:nvSpPr>
          <p:cNvPr id="120" name="TextBox 5"/>
          <p:cNvSpPr txBox="1">
            <a:spLocks noChangeArrowheads="1"/>
          </p:cNvSpPr>
          <p:nvPr/>
        </p:nvSpPr>
        <p:spPr bwMode="auto">
          <a:xfrm>
            <a:off x="1669541" y="3405205"/>
            <a:ext cx="254241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ko-KR" altLang="en-US" sz="1000" b="1" dirty="0" smtClean="0"/>
              <a:t>그룹 생성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수정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삭제</a:t>
            </a:r>
            <a:endParaRPr lang="en-US" altLang="ko-KR" sz="1000" b="1" dirty="0" smtClean="0"/>
          </a:p>
          <a:p>
            <a:pPr algn="ctr" latinLnBrk="0"/>
            <a:r>
              <a:rPr lang="ko-KR" altLang="en-US" sz="1000" b="1" dirty="0" err="1" smtClean="0"/>
              <a:t>마커</a:t>
            </a:r>
            <a:r>
              <a:rPr lang="ko-KR" altLang="en-US" sz="1000" b="1" dirty="0" smtClean="0"/>
              <a:t> 생성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수정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삭제</a:t>
            </a:r>
            <a:endParaRPr lang="en-US" altLang="ko-KR" sz="1000" b="1" dirty="0" smtClean="0"/>
          </a:p>
          <a:p>
            <a:pPr algn="ctr" latinLnBrk="0"/>
            <a:r>
              <a:rPr lang="ko-KR" altLang="en-US" sz="1000" b="1" dirty="0" smtClean="0"/>
              <a:t>정보 </a:t>
            </a:r>
            <a:r>
              <a:rPr lang="en-US" altLang="ko-KR" sz="1000" b="1" dirty="0" smtClean="0"/>
              <a:t>Load</a:t>
            </a:r>
          </a:p>
        </p:txBody>
      </p:sp>
      <p:sp>
        <p:nvSpPr>
          <p:cNvPr id="121" name="TextBox 5"/>
          <p:cNvSpPr txBox="1">
            <a:spLocks noChangeArrowheads="1"/>
          </p:cNvSpPr>
          <p:nvPr/>
        </p:nvSpPr>
        <p:spPr bwMode="auto">
          <a:xfrm>
            <a:off x="3397733" y="4221088"/>
            <a:ext cx="25424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ko-KR" altLang="en-US" sz="1000" b="1" dirty="0" smtClean="0"/>
              <a:t>사용자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그룹</a:t>
            </a:r>
            <a:r>
              <a:rPr lang="en-US" altLang="ko-KR" sz="1000" b="1" dirty="0" smtClean="0"/>
              <a:t>,</a:t>
            </a:r>
          </a:p>
          <a:p>
            <a:pPr algn="ctr" latinLnBrk="0"/>
            <a:r>
              <a:rPr lang="ko-KR" altLang="en-US" sz="1000" b="1" dirty="0" err="1" smtClean="0"/>
              <a:t>마커정보</a:t>
            </a:r>
            <a:r>
              <a:rPr lang="ko-KR" altLang="en-US" sz="1000" b="1" dirty="0" smtClean="0"/>
              <a:t> 조회</a:t>
            </a:r>
            <a:endParaRPr lang="en-US" altLang="ko-KR" sz="1000" b="1" dirty="0" smtClean="0"/>
          </a:p>
        </p:txBody>
      </p:sp>
      <p:sp>
        <p:nvSpPr>
          <p:cNvPr id="122" name="TextBox 5"/>
          <p:cNvSpPr txBox="1">
            <a:spLocks noChangeArrowheads="1"/>
          </p:cNvSpPr>
          <p:nvPr/>
        </p:nvSpPr>
        <p:spPr bwMode="auto">
          <a:xfrm>
            <a:off x="1475656" y="1732746"/>
            <a:ext cx="25424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en-US" altLang="ko-KR" sz="1000" b="1" dirty="0" err="1" smtClean="0"/>
              <a:t>AccessToken</a:t>
            </a:r>
            <a:endParaRPr lang="en-US" altLang="ko-KR" sz="1000" b="1" dirty="0" smtClean="0"/>
          </a:p>
          <a:p>
            <a:pPr algn="ctr" latinLnBrk="0"/>
            <a:r>
              <a:rPr lang="ko-KR" altLang="en-US" sz="1000" b="1" dirty="0" smtClean="0"/>
              <a:t>권한요청</a:t>
            </a:r>
            <a:endParaRPr lang="en-US" altLang="ko-KR" sz="1000" b="1" dirty="0" smtClean="0"/>
          </a:p>
        </p:txBody>
      </p:sp>
      <p:sp>
        <p:nvSpPr>
          <p:cNvPr id="123" name="TextBox 5"/>
          <p:cNvSpPr txBox="1">
            <a:spLocks noChangeArrowheads="1"/>
          </p:cNvSpPr>
          <p:nvPr/>
        </p:nvSpPr>
        <p:spPr bwMode="auto">
          <a:xfrm>
            <a:off x="1475656" y="2348880"/>
            <a:ext cx="254241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en-US" altLang="ko-KR" sz="1000" b="1" dirty="0" smtClean="0"/>
              <a:t>(JSON)</a:t>
            </a:r>
          </a:p>
          <a:p>
            <a:pPr algn="ctr" latinLnBrk="0"/>
            <a:r>
              <a:rPr lang="en-US" altLang="ko-KR" sz="1000" b="1" dirty="0" err="1" smtClean="0"/>
              <a:t>Facebook_id</a:t>
            </a:r>
            <a:endParaRPr lang="en-US" altLang="ko-KR" sz="1000" b="1" dirty="0" smtClean="0"/>
          </a:p>
          <a:p>
            <a:pPr algn="ctr" latinLnBrk="0"/>
            <a:r>
              <a:rPr lang="en-US" altLang="ko-KR" sz="1000" b="1" dirty="0" smtClean="0"/>
              <a:t>User _name</a:t>
            </a:r>
          </a:p>
        </p:txBody>
      </p:sp>
      <p:sp>
        <p:nvSpPr>
          <p:cNvPr id="124" name="TextBox 5"/>
          <p:cNvSpPr txBox="1">
            <a:spLocks noChangeArrowheads="1"/>
          </p:cNvSpPr>
          <p:nvPr/>
        </p:nvSpPr>
        <p:spPr bwMode="auto">
          <a:xfrm>
            <a:off x="1403648" y="5229200"/>
            <a:ext cx="254241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en-US" altLang="ko-KR" sz="1000" b="1" dirty="0" smtClean="0"/>
              <a:t>Call</a:t>
            </a:r>
          </a:p>
        </p:txBody>
      </p:sp>
      <p:sp>
        <p:nvSpPr>
          <p:cNvPr id="125" name="TextBox 5"/>
          <p:cNvSpPr txBox="1">
            <a:spLocks noChangeArrowheads="1"/>
          </p:cNvSpPr>
          <p:nvPr/>
        </p:nvSpPr>
        <p:spPr bwMode="auto">
          <a:xfrm>
            <a:off x="1403648" y="5703059"/>
            <a:ext cx="254241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en-US" altLang="ko-KR" sz="1000" b="1" dirty="0" smtClean="0"/>
              <a:t>Response</a:t>
            </a:r>
          </a:p>
        </p:txBody>
      </p:sp>
      <p:sp>
        <p:nvSpPr>
          <p:cNvPr id="127" name="TextBox 5"/>
          <p:cNvSpPr txBox="1">
            <a:spLocks noChangeArrowheads="1"/>
          </p:cNvSpPr>
          <p:nvPr/>
        </p:nvSpPr>
        <p:spPr bwMode="auto">
          <a:xfrm>
            <a:off x="1043608" y="2534707"/>
            <a:ext cx="127121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en-US" altLang="ko-KR" sz="1000" b="1" dirty="0" smtClean="0">
                <a:solidFill>
                  <a:srgbClr val="FFFF00"/>
                </a:solidFill>
              </a:rPr>
              <a:t>Graph API</a:t>
            </a:r>
          </a:p>
        </p:txBody>
      </p:sp>
      <p:sp>
        <p:nvSpPr>
          <p:cNvPr id="128" name="TextBox 5"/>
          <p:cNvSpPr txBox="1">
            <a:spLocks noChangeArrowheads="1"/>
          </p:cNvSpPr>
          <p:nvPr/>
        </p:nvSpPr>
        <p:spPr bwMode="auto">
          <a:xfrm>
            <a:off x="971600" y="5775067"/>
            <a:ext cx="127121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en-US" altLang="ko-KR" sz="1000" b="1" dirty="0" smtClean="0">
                <a:solidFill>
                  <a:srgbClr val="FFFF00"/>
                </a:solidFill>
              </a:rPr>
              <a:t>Google Map API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135" name="직선 연결선 134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240269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164524" y="692696"/>
            <a:ext cx="3263460" cy="338554"/>
            <a:chOff x="3779912" y="2453709"/>
            <a:chExt cx="3263460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모듈 </a:t>
              </a:r>
              <a:r>
                <a:rPr lang="en-US" altLang="ko-KR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- Activity</a:t>
              </a:r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2253" y="1352140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80" name="직각 삼각형 79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1" name="직각 삼각형 80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-9282" y="1844824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22253" y="1848236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97" name="직각 삼각형 96"/>
          <p:cNvSpPr/>
          <p:nvPr/>
        </p:nvSpPr>
        <p:spPr>
          <a:xfrm rot="5400000">
            <a:off x="704285" y="2175425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-9282" y="2348880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22253" y="2352292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00" name="직각 삼각형 99"/>
          <p:cNvSpPr/>
          <p:nvPr/>
        </p:nvSpPr>
        <p:spPr>
          <a:xfrm rot="5400000">
            <a:off x="704285" y="2679481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-9282" y="2852936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22253" y="2856348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03" name="직각 삼각형 102"/>
          <p:cNvSpPr/>
          <p:nvPr/>
        </p:nvSpPr>
        <p:spPr>
          <a:xfrm rot="5400000">
            <a:off x="704285" y="3183537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187624" y="1375760"/>
            <a:ext cx="5857566" cy="49732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latinLnBrk="0" hangingPunct="0">
              <a:defRPr/>
            </a:pPr>
            <a:r>
              <a:rPr lang="en-US" altLang="ko-KR" sz="2400" b="1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Activity</a:t>
            </a:r>
          </a:p>
          <a:p>
            <a:pPr algn="ctr" eaLnBrk="0" latinLnBrk="0" hangingPunct="0">
              <a:defRPr/>
            </a:pPr>
            <a:endParaRPr lang="en-US" altLang="ko-KR"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ko-KR" altLang="en-US"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600614" y="1412776"/>
            <a:ext cx="1440160" cy="9421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GoogleMap</a:t>
            </a:r>
            <a:endParaRPr lang="ko-KR" altLang="en-US" dirty="0"/>
          </a:p>
        </p:txBody>
      </p:sp>
      <p:cxnSp>
        <p:nvCxnSpPr>
          <p:cNvPr id="92" name="직선 화살표 연결선 91"/>
          <p:cNvCxnSpPr>
            <a:stCxn id="127" idx="3"/>
            <a:endCxn id="86" idx="1"/>
          </p:cNvCxnSpPr>
          <p:nvPr/>
        </p:nvCxnSpPr>
        <p:spPr>
          <a:xfrm flipV="1">
            <a:off x="6876256" y="1883843"/>
            <a:ext cx="724358" cy="7042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 flipH="1">
            <a:off x="6300192" y="2125235"/>
            <a:ext cx="1300422" cy="607719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5"/>
          <p:cNvSpPr txBox="1">
            <a:spLocks noChangeArrowheads="1"/>
          </p:cNvSpPr>
          <p:nvPr/>
        </p:nvSpPr>
        <p:spPr bwMode="auto">
          <a:xfrm>
            <a:off x="7657705" y="2132856"/>
            <a:ext cx="127121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en-US" altLang="ko-KR" sz="1000" b="1" dirty="0" smtClean="0">
                <a:solidFill>
                  <a:srgbClr val="FFFF00"/>
                </a:solidFill>
              </a:rPr>
              <a:t>Google Map API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495209" y="1552872"/>
            <a:ext cx="5381047" cy="67602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</a:rPr>
              <a:t>OnCreate</a:t>
            </a:r>
            <a:r>
              <a:rPr lang="en-US" altLang="ko-KR" dirty="0" smtClean="0">
                <a:solidFill>
                  <a:schemeClr val="bg1"/>
                </a:solidFill>
              </a:rPr>
              <a:t>()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4879082" y="2487407"/>
            <a:ext cx="1440160" cy="7975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</a:rPr>
              <a:t>OnMapReady</a:t>
            </a:r>
            <a:r>
              <a:rPr lang="en-US" altLang="ko-KR" sz="1200" dirty="0" smtClean="0">
                <a:solidFill>
                  <a:schemeClr val="bg1"/>
                </a:solidFill>
              </a:rPr>
              <a:t>()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339661" y="4869160"/>
            <a:ext cx="3182470" cy="122413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Fragment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39" name="직선 화살표 연결선 138"/>
          <p:cNvCxnSpPr/>
          <p:nvPr/>
        </p:nvCxnSpPr>
        <p:spPr>
          <a:xfrm>
            <a:off x="2001851" y="2228898"/>
            <a:ext cx="0" cy="2640262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5"/>
          <p:cNvSpPr txBox="1">
            <a:spLocks noChangeArrowheads="1"/>
          </p:cNvSpPr>
          <p:nvPr/>
        </p:nvSpPr>
        <p:spPr bwMode="auto">
          <a:xfrm>
            <a:off x="251520" y="4293096"/>
            <a:ext cx="25424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en-US" altLang="ko-KR" sz="1000" b="1" dirty="0" smtClean="0"/>
              <a:t>New Fragment</a:t>
            </a:r>
          </a:p>
          <a:p>
            <a:pPr algn="ctr" latinLnBrk="0"/>
            <a:r>
              <a:rPr lang="en-US" altLang="ko-KR" sz="1000" b="1" dirty="0" smtClean="0"/>
              <a:t>(Sub GUI </a:t>
            </a:r>
            <a:r>
              <a:rPr lang="ko-KR" altLang="en-US" sz="1000" b="1" dirty="0" smtClean="0"/>
              <a:t>구성</a:t>
            </a:r>
            <a:r>
              <a:rPr lang="en-US" altLang="ko-KR" sz="1000" b="1" dirty="0" smtClean="0"/>
              <a:t>)</a:t>
            </a:r>
            <a:endParaRPr lang="en-US" altLang="ko-KR" sz="1000" b="1" dirty="0"/>
          </a:p>
        </p:txBody>
      </p:sp>
      <p:sp>
        <p:nvSpPr>
          <p:cNvPr id="141" name="직사각형 140"/>
          <p:cNvSpPr/>
          <p:nvPr/>
        </p:nvSpPr>
        <p:spPr>
          <a:xfrm>
            <a:off x="7668344" y="3283925"/>
            <a:ext cx="1301214" cy="11586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schemeClr val="tx1"/>
                </a:solidFill>
              </a:rPr>
              <a:t>showView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42" name="직선 화살표 연결선 141"/>
          <p:cNvCxnSpPr/>
          <p:nvPr/>
        </p:nvCxnSpPr>
        <p:spPr>
          <a:xfrm>
            <a:off x="4031940" y="2228898"/>
            <a:ext cx="886330" cy="141612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/>
          <p:nvPr/>
        </p:nvCxnSpPr>
        <p:spPr>
          <a:xfrm>
            <a:off x="6300192" y="2936961"/>
            <a:ext cx="1368152" cy="708063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2210816" y="3645024"/>
            <a:ext cx="1440160" cy="7975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Adapter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(Set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ListView</a:t>
            </a:r>
            <a:r>
              <a:rPr lang="en-US" altLang="ko-KR" sz="1200" dirty="0" smtClean="0">
                <a:solidFill>
                  <a:schemeClr val="bg1"/>
                </a:solidFill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48" name="직선 화살표 연결선 147"/>
          <p:cNvCxnSpPr/>
          <p:nvPr/>
        </p:nvCxnSpPr>
        <p:spPr>
          <a:xfrm flipH="1">
            <a:off x="2492137" y="2228898"/>
            <a:ext cx="1" cy="141612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5"/>
          <p:cNvSpPr txBox="1">
            <a:spLocks noChangeArrowheads="1"/>
          </p:cNvSpPr>
          <p:nvPr/>
        </p:nvSpPr>
        <p:spPr bwMode="auto">
          <a:xfrm>
            <a:off x="2051720" y="3398803"/>
            <a:ext cx="254241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en-US" altLang="ko-KR" sz="1000" b="1" dirty="0" err="1" smtClean="0"/>
              <a:t>ArrayList</a:t>
            </a:r>
            <a:r>
              <a:rPr lang="en-US" altLang="ko-KR" sz="1000" b="1" dirty="0" smtClean="0"/>
              <a:t>&lt;User, Group&gt;</a:t>
            </a:r>
            <a:endParaRPr lang="en-US" altLang="ko-KR" sz="1000" b="1" dirty="0"/>
          </a:p>
        </p:txBody>
      </p:sp>
      <p:cxnSp>
        <p:nvCxnSpPr>
          <p:cNvPr id="150" name="직선 화살표 연결선 149"/>
          <p:cNvCxnSpPr/>
          <p:nvPr/>
        </p:nvCxnSpPr>
        <p:spPr>
          <a:xfrm>
            <a:off x="3650976" y="3940911"/>
            <a:ext cx="1267294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4890145" y="3645024"/>
            <a:ext cx="1440160" cy="7975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Event Listener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52" name="직선 화살표 연결선 151"/>
          <p:cNvCxnSpPr>
            <a:stCxn id="129" idx="0"/>
          </p:cNvCxnSpPr>
          <p:nvPr/>
        </p:nvCxnSpPr>
        <p:spPr>
          <a:xfrm flipV="1">
            <a:off x="2930896" y="4442601"/>
            <a:ext cx="0" cy="426559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/>
          <p:cNvCxnSpPr/>
          <p:nvPr/>
        </p:nvCxnSpPr>
        <p:spPr>
          <a:xfrm>
            <a:off x="6330305" y="3952106"/>
            <a:ext cx="1327400" cy="11964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5"/>
          <p:cNvSpPr txBox="1">
            <a:spLocks noChangeArrowheads="1"/>
          </p:cNvSpPr>
          <p:nvPr/>
        </p:nvSpPr>
        <p:spPr bwMode="auto">
          <a:xfrm>
            <a:off x="2555776" y="2708920"/>
            <a:ext cx="25424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ko-KR" altLang="en-US" sz="1000" b="1" dirty="0" smtClean="0"/>
              <a:t>버튼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텍스트뷰</a:t>
            </a:r>
            <a:endParaRPr lang="en-US" altLang="ko-KR" sz="1000" b="1" dirty="0" smtClean="0"/>
          </a:p>
          <a:p>
            <a:pPr algn="ctr" latinLnBrk="0"/>
            <a:r>
              <a:rPr lang="ko-KR" altLang="en-US" sz="1000" b="1" dirty="0" smtClean="0"/>
              <a:t> </a:t>
            </a:r>
            <a:r>
              <a:rPr lang="ko-KR" altLang="en-US" sz="1000" b="1" dirty="0" err="1" smtClean="0"/>
              <a:t>이벤트리스너</a:t>
            </a:r>
            <a:r>
              <a:rPr lang="ko-KR" altLang="en-US" sz="1000" b="1" dirty="0" smtClean="0"/>
              <a:t> 등록</a:t>
            </a:r>
            <a:endParaRPr lang="en-US" altLang="ko-KR" sz="1000" b="1" dirty="0"/>
          </a:p>
        </p:txBody>
      </p:sp>
      <p:sp>
        <p:nvSpPr>
          <p:cNvPr id="162" name="TextBox 5"/>
          <p:cNvSpPr txBox="1">
            <a:spLocks noChangeArrowheads="1"/>
          </p:cNvSpPr>
          <p:nvPr/>
        </p:nvSpPr>
        <p:spPr bwMode="auto">
          <a:xfrm>
            <a:off x="2411760" y="4622939"/>
            <a:ext cx="254241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en-US" altLang="ko-KR" sz="1000" b="1" dirty="0" err="1" smtClean="0"/>
              <a:t>ArrayList</a:t>
            </a:r>
            <a:r>
              <a:rPr lang="en-US" altLang="ko-KR" sz="1000" b="1" dirty="0" smtClean="0"/>
              <a:t>&lt;User, Group&gt;</a:t>
            </a:r>
            <a:endParaRPr lang="en-US" altLang="ko-KR" sz="1000" b="1" dirty="0"/>
          </a:p>
        </p:txBody>
      </p:sp>
      <p:cxnSp>
        <p:nvCxnSpPr>
          <p:cNvPr id="163" name="직선 화살표 연결선 162"/>
          <p:cNvCxnSpPr/>
          <p:nvPr/>
        </p:nvCxnSpPr>
        <p:spPr>
          <a:xfrm>
            <a:off x="3650976" y="4149080"/>
            <a:ext cx="123916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/>
          <p:nvPr/>
        </p:nvCxnSpPr>
        <p:spPr>
          <a:xfrm>
            <a:off x="6330305" y="4149080"/>
            <a:ext cx="13274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/>
          <p:nvPr/>
        </p:nvCxnSpPr>
        <p:spPr>
          <a:xfrm>
            <a:off x="6330305" y="3788511"/>
            <a:ext cx="13274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5"/>
          <p:cNvSpPr txBox="1">
            <a:spLocks noChangeArrowheads="1"/>
          </p:cNvSpPr>
          <p:nvPr/>
        </p:nvSpPr>
        <p:spPr bwMode="auto">
          <a:xfrm>
            <a:off x="3203848" y="4157115"/>
            <a:ext cx="25424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ko-KR" altLang="en-US" sz="1000" b="1" dirty="0" err="1" smtClean="0"/>
              <a:t>리스트뷰</a:t>
            </a:r>
            <a:endParaRPr lang="en-US" altLang="ko-KR" sz="1000" b="1" dirty="0" smtClean="0"/>
          </a:p>
          <a:p>
            <a:pPr algn="ctr" latinLnBrk="0"/>
            <a:r>
              <a:rPr lang="ko-KR" altLang="en-US" sz="1000" b="1" dirty="0" smtClean="0"/>
              <a:t>이벤트 </a:t>
            </a:r>
            <a:r>
              <a:rPr lang="ko-KR" altLang="en-US" sz="1000" b="1" dirty="0" err="1" smtClean="0"/>
              <a:t>리스너</a:t>
            </a:r>
            <a:r>
              <a:rPr lang="ko-KR" altLang="en-US" sz="1000" b="1" dirty="0" smtClean="0"/>
              <a:t> 등록</a:t>
            </a:r>
            <a:endParaRPr lang="en-US" altLang="ko-KR" sz="1000" b="1" dirty="0"/>
          </a:p>
        </p:txBody>
      </p:sp>
      <p:sp>
        <p:nvSpPr>
          <p:cNvPr id="177" name="TextBox 5"/>
          <p:cNvSpPr txBox="1">
            <a:spLocks noChangeArrowheads="1"/>
          </p:cNvSpPr>
          <p:nvPr/>
        </p:nvSpPr>
        <p:spPr bwMode="auto">
          <a:xfrm>
            <a:off x="6012160" y="1598603"/>
            <a:ext cx="254241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en-US" altLang="ko-KR" sz="1000" b="1" smtClean="0"/>
              <a:t>GoogleMap</a:t>
            </a:r>
            <a:r>
              <a:rPr lang="en-US" altLang="ko-KR" sz="1000" b="1" dirty="0" smtClean="0"/>
              <a:t> </a:t>
            </a:r>
            <a:r>
              <a:rPr lang="ko-KR" altLang="en-US" sz="1000" b="1" dirty="0" smtClean="0"/>
              <a:t>호출</a:t>
            </a:r>
            <a:endParaRPr lang="en-US" altLang="ko-KR" sz="1000" b="1" dirty="0"/>
          </a:p>
        </p:txBody>
      </p:sp>
      <p:sp>
        <p:nvSpPr>
          <p:cNvPr id="178" name="TextBox 5"/>
          <p:cNvSpPr txBox="1">
            <a:spLocks noChangeArrowheads="1"/>
          </p:cNvSpPr>
          <p:nvPr/>
        </p:nvSpPr>
        <p:spPr bwMode="auto">
          <a:xfrm>
            <a:off x="5967225" y="2490791"/>
            <a:ext cx="254241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en-US" altLang="ko-KR" sz="1000" b="1" dirty="0" err="1" smtClean="0"/>
              <a:t>GoogleMapCallBack</a:t>
            </a:r>
            <a:endParaRPr lang="en-US" altLang="ko-KR" sz="1000" b="1" dirty="0"/>
          </a:p>
        </p:txBody>
      </p:sp>
      <p:sp>
        <p:nvSpPr>
          <p:cNvPr id="184" name="TextBox 5"/>
          <p:cNvSpPr txBox="1">
            <a:spLocks noChangeArrowheads="1"/>
          </p:cNvSpPr>
          <p:nvPr/>
        </p:nvSpPr>
        <p:spPr bwMode="auto">
          <a:xfrm>
            <a:off x="5967223" y="3535389"/>
            <a:ext cx="254241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ko-KR" altLang="en-US" sz="1000" b="1" smtClean="0"/>
              <a:t>완료</a:t>
            </a:r>
            <a:endParaRPr lang="en-US" altLang="ko-KR" sz="1000" b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191" name="직선 연결선 190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375968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164524" y="692696"/>
            <a:ext cx="3263460" cy="338554"/>
            <a:chOff x="3779912" y="2453709"/>
            <a:chExt cx="3263460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모듈 </a:t>
              </a:r>
              <a:r>
                <a:rPr lang="en-US" altLang="ko-KR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- </a:t>
              </a:r>
              <a:r>
                <a:rPr lang="en-US" altLang="ko-KR" sz="1600" b="1" dirty="0" err="1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AsynkTask</a:t>
              </a:r>
              <a:endParaRPr lang="en-US" altLang="ko-KR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558ED5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2253" y="1352140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80" name="직각 삼각형 79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1" name="직각 삼각형 80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-9282" y="1844824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22253" y="1848236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97" name="직각 삼각형 96"/>
          <p:cNvSpPr/>
          <p:nvPr/>
        </p:nvSpPr>
        <p:spPr>
          <a:xfrm rot="5400000">
            <a:off x="704285" y="2175425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-9282" y="2348880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22253" y="2352292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00" name="직각 삼각형 99"/>
          <p:cNvSpPr/>
          <p:nvPr/>
        </p:nvSpPr>
        <p:spPr>
          <a:xfrm rot="5400000">
            <a:off x="704285" y="2679481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-9282" y="2852936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22253" y="2856348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03" name="직각 삼각형 102"/>
          <p:cNvSpPr/>
          <p:nvPr/>
        </p:nvSpPr>
        <p:spPr>
          <a:xfrm rot="5400000">
            <a:off x="704285" y="3183537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2749661" y="1375760"/>
            <a:ext cx="5857566" cy="49732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latinLnBrk="0" hangingPunct="0">
              <a:defRPr/>
            </a:pPr>
            <a:r>
              <a:rPr lang="en-US" altLang="ko-KR" sz="2400" b="1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AsynTask</a:t>
            </a:r>
            <a:endParaRPr lang="en-US" altLang="ko-KR" sz="2400" b="1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965686" y="1840904"/>
            <a:ext cx="2304256" cy="43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doInBackground</a:t>
            </a:r>
            <a:r>
              <a:rPr lang="en-US" altLang="ko-KR" dirty="0" smtClean="0">
                <a:solidFill>
                  <a:schemeClr val="tx1"/>
                </a:solidFill>
              </a:rPr>
              <a:t>()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057246" y="1916832"/>
            <a:ext cx="2133816" cy="98258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httpPost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객체생성</a:t>
            </a:r>
            <a:endParaRPr lang="en-US" altLang="ko-KR" sz="1400" dirty="0" smtClean="0"/>
          </a:p>
          <a:p>
            <a:pPr algn="ctr"/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ServerAddress+abcd.php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63" name="직사각형 62"/>
          <p:cNvSpPr/>
          <p:nvPr/>
        </p:nvSpPr>
        <p:spPr>
          <a:xfrm>
            <a:off x="3057246" y="3526532"/>
            <a:ext cx="2133816" cy="98258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input Value Set</a:t>
            </a:r>
          </a:p>
          <a:p>
            <a:pPr algn="ctr"/>
            <a:r>
              <a:rPr lang="en-US" altLang="ko-KR" sz="1100" dirty="0" smtClean="0"/>
              <a:t>(</a:t>
            </a:r>
            <a:r>
              <a:rPr lang="en-US" altLang="ko-KR" sz="1100" dirty="0"/>
              <a:t>Id, Name, image, </a:t>
            </a:r>
            <a:r>
              <a:rPr lang="en-US" altLang="ko-KR" sz="1100" dirty="0" smtClean="0"/>
              <a:t>location..)</a:t>
            </a:r>
            <a:endParaRPr lang="ko-KR" altLang="en-US" sz="1200" dirty="0"/>
          </a:p>
        </p:txBody>
      </p:sp>
      <p:sp>
        <p:nvSpPr>
          <p:cNvPr id="64" name="직사각형 63"/>
          <p:cNvSpPr/>
          <p:nvPr/>
        </p:nvSpPr>
        <p:spPr>
          <a:xfrm>
            <a:off x="3057246" y="5038700"/>
            <a:ext cx="2133816" cy="98258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Execute – (post)</a:t>
            </a:r>
          </a:p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결과값 반환 받음</a:t>
            </a:r>
            <a:r>
              <a:rPr lang="en-US" altLang="ko-KR" sz="1200" dirty="0" smtClean="0"/>
              <a:t>)</a:t>
            </a:r>
            <a:endParaRPr lang="ko-KR" altLang="en-US" sz="1100" dirty="0"/>
          </a:p>
        </p:txBody>
      </p:sp>
      <p:sp>
        <p:nvSpPr>
          <p:cNvPr id="65" name="직사각형 64"/>
          <p:cNvSpPr/>
          <p:nvPr/>
        </p:nvSpPr>
        <p:spPr>
          <a:xfrm>
            <a:off x="5974419" y="1840904"/>
            <a:ext cx="2304256" cy="43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onPostExecute</a:t>
            </a:r>
            <a:r>
              <a:rPr lang="en-US" altLang="ko-KR" dirty="0" smtClean="0">
                <a:solidFill>
                  <a:schemeClr val="tx1"/>
                </a:solidFill>
              </a:rPr>
              <a:t>()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059639" y="1916832"/>
            <a:ext cx="2133816" cy="98258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If(success)</a:t>
            </a:r>
            <a:endParaRPr lang="ko-KR" altLang="en-US" sz="1200" dirty="0"/>
          </a:p>
        </p:txBody>
      </p:sp>
      <p:cxnSp>
        <p:nvCxnSpPr>
          <p:cNvPr id="67" name="직선 화살표 연결선 66"/>
          <p:cNvCxnSpPr>
            <a:endCxn id="66" idx="1"/>
          </p:cNvCxnSpPr>
          <p:nvPr/>
        </p:nvCxnSpPr>
        <p:spPr>
          <a:xfrm flipV="1">
            <a:off x="5191062" y="2408126"/>
            <a:ext cx="868577" cy="312186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"/>
          <p:cNvSpPr txBox="1">
            <a:spLocks noChangeArrowheads="1"/>
          </p:cNvSpPr>
          <p:nvPr/>
        </p:nvSpPr>
        <p:spPr bwMode="auto">
          <a:xfrm>
            <a:off x="4117813" y="3182779"/>
            <a:ext cx="254241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ko-KR" altLang="en-US" sz="1000" b="1" dirty="0" smtClean="0"/>
              <a:t>성공여부 전달</a:t>
            </a:r>
            <a:endParaRPr lang="en-US" altLang="ko-KR" sz="1000" b="1" dirty="0"/>
          </a:p>
        </p:txBody>
      </p:sp>
      <p:cxnSp>
        <p:nvCxnSpPr>
          <p:cNvPr id="71" name="직선 화살표 연결선 70"/>
          <p:cNvCxnSpPr>
            <a:endCxn id="64" idx="0"/>
          </p:cNvCxnSpPr>
          <p:nvPr/>
        </p:nvCxnSpPr>
        <p:spPr>
          <a:xfrm>
            <a:off x="4124154" y="4509120"/>
            <a:ext cx="0" cy="52958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>
            <a:off x="4124154" y="2899420"/>
            <a:ext cx="0" cy="62500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6731646" y="2883933"/>
            <a:ext cx="0" cy="176920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5"/>
          <p:cNvSpPr txBox="1">
            <a:spLocks noChangeArrowheads="1"/>
          </p:cNvSpPr>
          <p:nvPr/>
        </p:nvSpPr>
        <p:spPr bwMode="auto">
          <a:xfrm>
            <a:off x="5269941" y="4262899"/>
            <a:ext cx="254241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ko-KR" altLang="en-US" sz="1000" b="1" dirty="0" smtClean="0"/>
              <a:t>성</a:t>
            </a:r>
            <a:r>
              <a:rPr lang="ko-KR" altLang="en-US" sz="1000" b="1" dirty="0"/>
              <a:t>공</a:t>
            </a:r>
            <a:endParaRPr lang="en-US" altLang="ko-KR" sz="1000" b="1" dirty="0"/>
          </a:p>
        </p:txBody>
      </p:sp>
      <p:sp>
        <p:nvSpPr>
          <p:cNvPr id="87" name="직사각형 86"/>
          <p:cNvSpPr/>
          <p:nvPr/>
        </p:nvSpPr>
        <p:spPr>
          <a:xfrm>
            <a:off x="6042929" y="4653136"/>
            <a:ext cx="984078" cy="68477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Model</a:t>
            </a:r>
            <a:r>
              <a:rPr lang="ko-KR" altLang="en-US" sz="1200" dirty="0" smtClean="0"/>
              <a:t>에 반영</a:t>
            </a:r>
            <a:endParaRPr lang="ko-KR" altLang="en-US" sz="1200" dirty="0"/>
          </a:p>
        </p:txBody>
      </p:sp>
      <p:sp>
        <p:nvSpPr>
          <p:cNvPr id="104" name="직사각형 103"/>
          <p:cNvSpPr/>
          <p:nvPr/>
        </p:nvSpPr>
        <p:spPr>
          <a:xfrm>
            <a:off x="7209377" y="4653136"/>
            <a:ext cx="984078" cy="68477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Error</a:t>
            </a:r>
            <a:r>
              <a:rPr lang="ko-KR" altLang="en-US" sz="1200" dirty="0" smtClean="0"/>
              <a:t>리턴</a:t>
            </a:r>
            <a:endParaRPr lang="ko-KR" altLang="en-US" sz="1200" dirty="0"/>
          </a:p>
        </p:txBody>
      </p:sp>
      <p:cxnSp>
        <p:nvCxnSpPr>
          <p:cNvPr id="105" name="직선 화살표 연결선 104"/>
          <p:cNvCxnSpPr/>
          <p:nvPr/>
        </p:nvCxnSpPr>
        <p:spPr>
          <a:xfrm>
            <a:off x="7430181" y="2883933"/>
            <a:ext cx="0" cy="176920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5"/>
          <p:cNvSpPr txBox="1">
            <a:spLocks noChangeArrowheads="1"/>
          </p:cNvSpPr>
          <p:nvPr/>
        </p:nvSpPr>
        <p:spPr bwMode="auto">
          <a:xfrm>
            <a:off x="6422069" y="4262899"/>
            <a:ext cx="254241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ko-KR" altLang="en-US" sz="1000" b="1" dirty="0" smtClean="0"/>
              <a:t>실</a:t>
            </a:r>
            <a:r>
              <a:rPr lang="ko-KR" altLang="en-US" sz="1000" b="1" dirty="0"/>
              <a:t>패</a:t>
            </a:r>
            <a:endParaRPr lang="en-US" altLang="ko-KR" sz="1000" b="1" dirty="0"/>
          </a:p>
        </p:txBody>
      </p:sp>
      <p:sp>
        <p:nvSpPr>
          <p:cNvPr id="108" name="직사각형 107"/>
          <p:cNvSpPr/>
          <p:nvPr/>
        </p:nvSpPr>
        <p:spPr>
          <a:xfrm>
            <a:off x="922769" y="5589240"/>
            <a:ext cx="1512887" cy="10949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latinLnBrk="0" hangingPunct="0">
              <a:defRPr/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PHP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949268" y="3726540"/>
            <a:ext cx="1483171" cy="10727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Facebook</a:t>
            </a:r>
            <a:endParaRPr lang="ko-KR" altLang="en-US" dirty="0"/>
          </a:p>
        </p:txBody>
      </p:sp>
      <p:sp>
        <p:nvSpPr>
          <p:cNvPr id="110" name="TextBox 5"/>
          <p:cNvSpPr txBox="1">
            <a:spLocks noChangeArrowheads="1"/>
          </p:cNvSpPr>
          <p:nvPr/>
        </p:nvSpPr>
        <p:spPr bwMode="auto">
          <a:xfrm>
            <a:off x="1043608" y="4536458"/>
            <a:ext cx="127121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en-US" altLang="ko-KR" sz="1000" b="1" dirty="0" smtClean="0">
                <a:solidFill>
                  <a:srgbClr val="FFFF00"/>
                </a:solidFill>
              </a:rPr>
              <a:t>Graph API</a:t>
            </a:r>
          </a:p>
        </p:txBody>
      </p:sp>
      <p:cxnSp>
        <p:nvCxnSpPr>
          <p:cNvPr id="112" name="직선 화살표 연결선 111"/>
          <p:cNvCxnSpPr/>
          <p:nvPr/>
        </p:nvCxnSpPr>
        <p:spPr>
          <a:xfrm>
            <a:off x="2432439" y="4708810"/>
            <a:ext cx="624807" cy="62910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>
            <a:off x="2435656" y="5805264"/>
            <a:ext cx="62159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 flipH="1">
            <a:off x="2435656" y="5949280"/>
            <a:ext cx="62159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 flipH="1" flipV="1">
            <a:off x="2432439" y="4536458"/>
            <a:ext cx="624807" cy="6348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5"/>
          <p:cNvSpPr txBox="1">
            <a:spLocks noChangeArrowheads="1"/>
          </p:cNvSpPr>
          <p:nvPr/>
        </p:nvSpPr>
        <p:spPr bwMode="auto">
          <a:xfrm>
            <a:off x="1647131" y="4295953"/>
            <a:ext cx="25424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en-US" altLang="ko-KR" sz="1000" b="1" dirty="0" err="1" smtClean="0"/>
              <a:t>AccessToken</a:t>
            </a:r>
            <a:endParaRPr lang="en-US" altLang="ko-KR" sz="1000" b="1" dirty="0" smtClean="0"/>
          </a:p>
          <a:p>
            <a:pPr algn="ctr" latinLnBrk="0"/>
            <a:r>
              <a:rPr lang="ko-KR" altLang="en-US" sz="1000" b="1" dirty="0" smtClean="0"/>
              <a:t>권한요청</a:t>
            </a:r>
            <a:endParaRPr lang="en-US" altLang="ko-KR" sz="1000" b="1" dirty="0" smtClean="0"/>
          </a:p>
        </p:txBody>
      </p:sp>
      <p:sp>
        <p:nvSpPr>
          <p:cNvPr id="117" name="TextBox 5"/>
          <p:cNvSpPr txBox="1">
            <a:spLocks noChangeArrowheads="1"/>
          </p:cNvSpPr>
          <p:nvPr/>
        </p:nvSpPr>
        <p:spPr bwMode="auto">
          <a:xfrm>
            <a:off x="1129847" y="4853888"/>
            <a:ext cx="254241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en-US" altLang="ko-KR" sz="1000" b="1" dirty="0" smtClean="0"/>
              <a:t>(JSON)</a:t>
            </a:r>
          </a:p>
          <a:p>
            <a:pPr algn="ctr" latinLnBrk="0"/>
            <a:r>
              <a:rPr lang="en-US" altLang="ko-KR" sz="1000" b="1" dirty="0" err="1" smtClean="0"/>
              <a:t>Facebook_id</a:t>
            </a:r>
            <a:endParaRPr lang="en-US" altLang="ko-KR" sz="1000" b="1" dirty="0" smtClean="0"/>
          </a:p>
          <a:p>
            <a:pPr algn="ctr" latinLnBrk="0"/>
            <a:r>
              <a:rPr lang="en-US" altLang="ko-KR" sz="1000" b="1" dirty="0" smtClean="0"/>
              <a:t>User _name</a:t>
            </a:r>
          </a:p>
        </p:txBody>
      </p:sp>
      <p:sp>
        <p:nvSpPr>
          <p:cNvPr id="118" name="TextBox 5"/>
          <p:cNvSpPr txBox="1">
            <a:spLocks noChangeArrowheads="1"/>
          </p:cNvSpPr>
          <p:nvPr/>
        </p:nvSpPr>
        <p:spPr bwMode="auto">
          <a:xfrm>
            <a:off x="1669541" y="5949280"/>
            <a:ext cx="254241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en-US" altLang="ko-KR" sz="1000" b="1" dirty="0" err="1" smtClean="0"/>
              <a:t>Id,name,image,location</a:t>
            </a:r>
            <a:r>
              <a:rPr lang="en-US" altLang="ko-KR" sz="1000" b="1" dirty="0" smtClean="0"/>
              <a:t>…</a:t>
            </a:r>
          </a:p>
        </p:txBody>
      </p:sp>
      <p:sp>
        <p:nvSpPr>
          <p:cNvPr id="119" name="TextBox 5"/>
          <p:cNvSpPr txBox="1">
            <a:spLocks noChangeArrowheads="1"/>
          </p:cNvSpPr>
          <p:nvPr/>
        </p:nvSpPr>
        <p:spPr bwMode="auto">
          <a:xfrm>
            <a:off x="1475656" y="5575870"/>
            <a:ext cx="254241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en-US" altLang="ko-KR" sz="1000" b="1" dirty="0" smtClean="0"/>
              <a:t>JSON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126" name="직선 연결선 125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213088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164524" y="692696"/>
            <a:ext cx="3263460" cy="338554"/>
            <a:chOff x="3779912" y="2453709"/>
            <a:chExt cx="3263460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모듈 </a:t>
              </a:r>
              <a:r>
                <a:rPr lang="en-US" altLang="ko-KR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- PHP</a:t>
              </a:r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2253" y="1352140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80" name="직각 삼각형 79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1" name="직각 삼각형 80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-9282" y="1844824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22253" y="1848236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97" name="직각 삼각형 96"/>
          <p:cNvSpPr/>
          <p:nvPr/>
        </p:nvSpPr>
        <p:spPr>
          <a:xfrm rot="5400000">
            <a:off x="704285" y="2175425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-9282" y="2348880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22253" y="2352292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00" name="직각 삼각형 99"/>
          <p:cNvSpPr/>
          <p:nvPr/>
        </p:nvSpPr>
        <p:spPr>
          <a:xfrm rot="5400000">
            <a:off x="704285" y="2679481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-9282" y="2852936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22253" y="2856348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03" name="직각 삼각형 102"/>
          <p:cNvSpPr/>
          <p:nvPr/>
        </p:nvSpPr>
        <p:spPr>
          <a:xfrm rot="5400000">
            <a:off x="704285" y="3183537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1475656" y="1781188"/>
            <a:ext cx="2952328" cy="45514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latinLnBrk="0" hangingPunct="0">
              <a:defRPr/>
            </a:pPr>
            <a:r>
              <a:rPr lang="en-US" altLang="ko-KR" sz="2400" b="1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PHP</a:t>
            </a:r>
          </a:p>
          <a:p>
            <a:pPr algn="ctr" eaLnBrk="0" latinLnBrk="0" hangingPunct="0">
              <a:defRPr/>
            </a:pPr>
            <a:endParaRPr lang="en-US" altLang="ko-KR"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en-US" altLang="ko-KR" sz="2400" b="1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0" latinLnBrk="0" hangingPunct="0">
              <a:defRPr/>
            </a:pPr>
            <a:endParaRPr lang="ko-KR" altLang="en-US"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228184" y="4437113"/>
            <a:ext cx="1676400" cy="18002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latinLnBrk="0" hangingPunct="0">
              <a:defRPr/>
            </a:pPr>
            <a:r>
              <a:rPr lang="en-US" altLang="ko-KR" sz="20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Database</a:t>
            </a:r>
          </a:p>
          <a:p>
            <a:pPr algn="ctr" eaLnBrk="0" latinLnBrk="0" hangingPunct="0">
              <a:defRPr/>
            </a:pPr>
            <a:r>
              <a:rPr lang="en-US" altLang="ko-KR" sz="1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1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그룹</a:t>
            </a:r>
            <a:r>
              <a:rPr lang="en-US" altLang="ko-KR" sz="1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마커정보</a:t>
            </a:r>
            <a:r>
              <a:rPr lang="en-US" altLang="ko-KR" sz="1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862120" y="1916832"/>
            <a:ext cx="2133816" cy="98258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REQUEST(get, post)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022268" y="1771711"/>
            <a:ext cx="2088232" cy="9953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AsynTask</a:t>
            </a:r>
            <a:endParaRPr lang="en-US" altLang="ko-KR" dirty="0" smtClean="0"/>
          </a:p>
          <a:p>
            <a:pPr algn="ctr"/>
            <a:r>
              <a:rPr lang="en-US" altLang="ko-KR" sz="1200" dirty="0" smtClean="0"/>
              <a:t>(DB </a:t>
            </a:r>
            <a:r>
              <a:rPr lang="ko-KR" altLang="en-US" sz="1200" dirty="0" smtClean="0"/>
              <a:t>통신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cxnSp>
        <p:nvCxnSpPr>
          <p:cNvPr id="69" name="직선 화살표 연결선 68"/>
          <p:cNvCxnSpPr/>
          <p:nvPr/>
        </p:nvCxnSpPr>
        <p:spPr>
          <a:xfrm flipH="1">
            <a:off x="3995936" y="2132857"/>
            <a:ext cx="201622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5"/>
          <p:cNvSpPr txBox="1">
            <a:spLocks noChangeArrowheads="1"/>
          </p:cNvSpPr>
          <p:nvPr/>
        </p:nvSpPr>
        <p:spPr bwMode="auto">
          <a:xfrm>
            <a:off x="4139952" y="1732746"/>
            <a:ext cx="19442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ko-KR" altLang="en-US" sz="1000" b="1" dirty="0" smtClean="0"/>
              <a:t>해당하는 </a:t>
            </a:r>
            <a:r>
              <a:rPr lang="en-US" altLang="ko-KR" sz="1000" b="1" dirty="0" err="1" smtClean="0"/>
              <a:t>php</a:t>
            </a:r>
            <a:r>
              <a:rPr lang="ko-KR" altLang="en-US" sz="1000" b="1" dirty="0" smtClean="0"/>
              <a:t>에</a:t>
            </a:r>
            <a:endParaRPr lang="en-US" altLang="ko-KR" sz="1000" b="1" dirty="0" smtClean="0"/>
          </a:p>
          <a:p>
            <a:pPr algn="ctr" latinLnBrk="0"/>
            <a:r>
              <a:rPr lang="en-US" altLang="ko-KR" sz="1000" b="1" dirty="0" smtClean="0"/>
              <a:t>Request(id, name, </a:t>
            </a:r>
            <a:r>
              <a:rPr lang="en-US" altLang="ko-KR" sz="1000" b="1" dirty="0" err="1" smtClean="0"/>
              <a:t>loation</a:t>
            </a:r>
            <a:r>
              <a:rPr lang="en-US" altLang="ko-KR" sz="1000" b="1" dirty="0" smtClean="0"/>
              <a:t>…)</a:t>
            </a:r>
            <a:endParaRPr lang="ko-KR" altLang="en-US" sz="1000" b="1" dirty="0"/>
          </a:p>
        </p:txBody>
      </p:sp>
      <p:cxnSp>
        <p:nvCxnSpPr>
          <p:cNvPr id="73" name="직선 화살표 연결선 72"/>
          <p:cNvCxnSpPr/>
          <p:nvPr/>
        </p:nvCxnSpPr>
        <p:spPr>
          <a:xfrm flipV="1">
            <a:off x="4041520" y="2378503"/>
            <a:ext cx="1970641" cy="141053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5"/>
          <p:cNvSpPr txBox="1">
            <a:spLocks noChangeArrowheads="1"/>
          </p:cNvSpPr>
          <p:nvPr/>
        </p:nvSpPr>
        <p:spPr bwMode="auto">
          <a:xfrm>
            <a:off x="4621869" y="3154470"/>
            <a:ext cx="15343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en-US" altLang="ko-KR" sz="1000" b="1" dirty="0" smtClean="0"/>
              <a:t>(JSON )Response</a:t>
            </a:r>
            <a:endParaRPr lang="ko-KR" altLang="en-US" sz="1000" b="1" dirty="0"/>
          </a:p>
        </p:txBody>
      </p:sp>
      <p:sp>
        <p:nvSpPr>
          <p:cNvPr id="86" name="직사각형 85"/>
          <p:cNvSpPr/>
          <p:nvPr/>
        </p:nvSpPr>
        <p:spPr>
          <a:xfrm>
            <a:off x="1826724" y="4941168"/>
            <a:ext cx="2214796" cy="122413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Query</a:t>
            </a:r>
          </a:p>
          <a:p>
            <a:pPr algn="ctr"/>
            <a:r>
              <a:rPr lang="en-US" altLang="ko-KR" sz="1100" dirty="0" smtClean="0"/>
              <a:t>(Select</a:t>
            </a:r>
            <a:r>
              <a:rPr lang="en-US" altLang="ko-KR" sz="1100" dirty="0"/>
              <a:t>, Inset, </a:t>
            </a:r>
            <a:r>
              <a:rPr lang="en-US" altLang="ko-KR" sz="1100" dirty="0" smtClean="0"/>
              <a:t>Delete)</a:t>
            </a:r>
          </a:p>
        </p:txBody>
      </p:sp>
      <p:cxnSp>
        <p:nvCxnSpPr>
          <p:cNvPr id="92" name="직선 화살표 연결선 91"/>
          <p:cNvCxnSpPr/>
          <p:nvPr/>
        </p:nvCxnSpPr>
        <p:spPr>
          <a:xfrm flipH="1">
            <a:off x="4113528" y="5428364"/>
            <a:ext cx="211465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>
            <a:off x="4113528" y="5674010"/>
            <a:ext cx="211465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5"/>
          <p:cNvSpPr txBox="1">
            <a:spLocks noChangeArrowheads="1"/>
          </p:cNvSpPr>
          <p:nvPr/>
        </p:nvSpPr>
        <p:spPr bwMode="auto">
          <a:xfrm>
            <a:off x="4139952" y="5682731"/>
            <a:ext cx="194421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en-US" altLang="ko-KR" sz="1000" b="1" dirty="0" err="1" smtClean="0"/>
              <a:t>Mysql_Query</a:t>
            </a:r>
            <a:endParaRPr lang="ko-KR" altLang="en-US" sz="1000" b="1" dirty="0"/>
          </a:p>
        </p:txBody>
      </p:sp>
      <p:sp>
        <p:nvSpPr>
          <p:cNvPr id="120" name="TextBox 5"/>
          <p:cNvSpPr txBox="1">
            <a:spLocks noChangeArrowheads="1"/>
          </p:cNvSpPr>
          <p:nvPr/>
        </p:nvSpPr>
        <p:spPr bwMode="auto">
          <a:xfrm>
            <a:off x="4139952" y="5177020"/>
            <a:ext cx="194421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en-US" altLang="ko-KR" sz="1000" b="1" dirty="0" smtClean="0"/>
              <a:t>Response</a:t>
            </a:r>
            <a:endParaRPr lang="ko-KR" altLang="en-US" sz="1000" b="1" dirty="0"/>
          </a:p>
        </p:txBody>
      </p:sp>
      <p:cxnSp>
        <p:nvCxnSpPr>
          <p:cNvPr id="121" name="직선 화살표 연결선 120"/>
          <p:cNvCxnSpPr/>
          <p:nvPr/>
        </p:nvCxnSpPr>
        <p:spPr>
          <a:xfrm>
            <a:off x="2195736" y="2899420"/>
            <a:ext cx="0" cy="20417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2843808" y="3356992"/>
            <a:ext cx="1184500" cy="122413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Array</a:t>
            </a:r>
          </a:p>
          <a:p>
            <a:pPr algn="ctr"/>
            <a:r>
              <a:rPr lang="en-US" altLang="ko-KR" sz="1400" dirty="0" smtClean="0"/>
              <a:t>To</a:t>
            </a:r>
          </a:p>
          <a:p>
            <a:pPr algn="ctr"/>
            <a:r>
              <a:rPr lang="en-US" altLang="ko-KR" sz="1400" dirty="0" err="1" smtClean="0"/>
              <a:t>Json</a:t>
            </a:r>
            <a:r>
              <a:rPr lang="en-US" altLang="ko-KR" sz="1400" dirty="0" smtClean="0"/>
              <a:t> </a:t>
            </a:r>
            <a:endParaRPr lang="en-US" altLang="ko-KR" sz="1100" dirty="0" smtClean="0"/>
          </a:p>
        </p:txBody>
      </p:sp>
      <p:cxnSp>
        <p:nvCxnSpPr>
          <p:cNvPr id="123" name="직선 화살표 연결선 122"/>
          <p:cNvCxnSpPr/>
          <p:nvPr/>
        </p:nvCxnSpPr>
        <p:spPr>
          <a:xfrm flipV="1">
            <a:off x="3436058" y="4581128"/>
            <a:ext cx="0" cy="3600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239354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Picture 3" descr="C:\Program Files (x86)\Android\Foods6\app\src\main\res\drawable-hdpi\foods_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2" y="0"/>
            <a:ext cx="4355976" cy="688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Program Files (x86)\Android\Foods6\app\src\main\res\drawable-xxhdpi\foods_launc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518" y="1357860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569425" y="1405805"/>
            <a:ext cx="27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Contents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49362" y="2120076"/>
            <a:ext cx="4047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프로젝트 소개 및 개요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시나리오 및 기대효과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endParaRPr lang="en-US" altLang="ko-KR" sz="14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프로그램 흐름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및 구조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결론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altLang="ko-KR" sz="14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altLang="ko-KR" sz="14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동영상 시연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ETC</a:t>
            </a:r>
          </a:p>
        </p:txBody>
      </p:sp>
    </p:spTree>
    <p:extLst>
      <p:ext uri="{BB962C8B-B14F-4D97-AF65-F5344CB8AC3E}">
        <p14:creationId xmlns:p14="http://schemas.microsoft.com/office/powerpoint/2010/main" val="320063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 6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164524" y="692696"/>
            <a:ext cx="3263460" cy="338554"/>
            <a:chOff x="3779912" y="2453709"/>
            <a:chExt cx="3263460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시퀀스 </a:t>
              </a:r>
              <a:r>
                <a:rPr lang="en-US" altLang="ko-KR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- </a:t>
              </a:r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지도보기</a:t>
              </a:r>
              <a:endParaRPr lang="en-US" altLang="ko-KR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558ED5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pic>
        <p:nvPicPr>
          <p:cNvPr id="3074" name="Picture 2" descr="C:\Users\KimChanHyup\Desktop\KakaoTalk_20170525_03360389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1352596"/>
            <a:ext cx="7872763" cy="505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22253" y="1352140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70" name="직각 삼각형 69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직각 삼각형 70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-9282" y="1844824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22253" y="1848236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74" name="직각 삼각형 73"/>
          <p:cNvSpPr/>
          <p:nvPr/>
        </p:nvSpPr>
        <p:spPr>
          <a:xfrm rot="5400000">
            <a:off x="704285" y="2175425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-9282" y="2348880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22253" y="2352292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77" name="직각 삼각형 76"/>
          <p:cNvSpPr/>
          <p:nvPr/>
        </p:nvSpPr>
        <p:spPr>
          <a:xfrm rot="5400000">
            <a:off x="704285" y="2679481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-9282" y="2852936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2253" y="2856348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80" name="직각 삼각형 79"/>
          <p:cNvSpPr/>
          <p:nvPr/>
        </p:nvSpPr>
        <p:spPr>
          <a:xfrm rot="5400000">
            <a:off x="704285" y="3183537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22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164524" y="692696"/>
            <a:ext cx="3263460" cy="338554"/>
            <a:chOff x="3779912" y="2453709"/>
            <a:chExt cx="3263460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시퀀스 </a:t>
              </a:r>
              <a:r>
                <a:rPr lang="en-US" altLang="ko-KR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– </a:t>
              </a:r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게시물 업로드</a:t>
              </a:r>
              <a:endParaRPr lang="en-US" altLang="ko-KR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558ED5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pic>
        <p:nvPicPr>
          <p:cNvPr id="2051" name="Picture 3" descr="C:\Users\KimChanHyup\Desktop\KakaoTalk_20170525_0306390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3006"/>
            <a:ext cx="7920880" cy="496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22253" y="1352140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68" name="직각 삼각형 67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각 삼각형 6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-9282" y="1844824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2253" y="1848236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72" name="직각 삼각형 71"/>
          <p:cNvSpPr/>
          <p:nvPr/>
        </p:nvSpPr>
        <p:spPr>
          <a:xfrm rot="5400000">
            <a:off x="704285" y="2175425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-9282" y="2348880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2253" y="2352292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75" name="직각 삼각형 74"/>
          <p:cNvSpPr/>
          <p:nvPr/>
        </p:nvSpPr>
        <p:spPr>
          <a:xfrm rot="5400000">
            <a:off x="704285" y="2679481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-9282" y="2852936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2253" y="2856348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78" name="직각 삼각형 77"/>
          <p:cNvSpPr/>
          <p:nvPr/>
        </p:nvSpPr>
        <p:spPr>
          <a:xfrm rot="5400000">
            <a:off x="704285" y="3183537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64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164524" y="692696"/>
            <a:ext cx="3263460" cy="338554"/>
            <a:chOff x="3779912" y="2453709"/>
            <a:chExt cx="3263460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시퀀스 </a:t>
              </a:r>
              <a:r>
                <a:rPr lang="en-US" altLang="ko-KR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– </a:t>
              </a:r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게시물 수정하기</a:t>
              </a:r>
              <a:endParaRPr lang="en-US" altLang="ko-KR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558ED5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pic>
        <p:nvPicPr>
          <p:cNvPr id="5122" name="Picture 2" descr="C:\Users\KimChanHyup\Desktop\KakaoTalk_20170525_05013678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94" y="1417988"/>
            <a:ext cx="7940494" cy="510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2253" y="1352140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67" name="직각 삼각형 66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각 삼각형 67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-9282" y="1844824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22253" y="1848236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71" name="직각 삼각형 70"/>
          <p:cNvSpPr/>
          <p:nvPr/>
        </p:nvSpPr>
        <p:spPr>
          <a:xfrm rot="5400000">
            <a:off x="704285" y="2175425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-9282" y="2348880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22253" y="2352292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74" name="직각 삼각형 73"/>
          <p:cNvSpPr/>
          <p:nvPr/>
        </p:nvSpPr>
        <p:spPr>
          <a:xfrm rot="5400000">
            <a:off x="704285" y="2679481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-9282" y="2852936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22253" y="2856348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77" name="직각 삼각형 76"/>
          <p:cNvSpPr/>
          <p:nvPr/>
        </p:nvSpPr>
        <p:spPr>
          <a:xfrm rot="5400000">
            <a:off x="704285" y="3183537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32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164524" y="692696"/>
            <a:ext cx="3263460" cy="338554"/>
            <a:chOff x="3779912" y="2453709"/>
            <a:chExt cx="3263460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시퀀스 </a:t>
              </a:r>
              <a:r>
                <a:rPr lang="en-US" altLang="ko-KR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– </a:t>
              </a:r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게시물 가져오</a:t>
              </a:r>
              <a:r>
                <a:rPr lang="ko-KR" altLang="en-US" sz="1600" b="1" dirty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기</a:t>
              </a:r>
              <a:endParaRPr lang="en-US" altLang="ko-KR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558ED5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pic>
        <p:nvPicPr>
          <p:cNvPr id="6146" name="Picture 2" descr="C:\Users\KimChanHyup\Desktop\KakaoTalk_20170525_0512276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39" y="1281706"/>
            <a:ext cx="7883949" cy="51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2253" y="1352140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67" name="직각 삼각형 66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각 삼각형 67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-9282" y="1844824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22253" y="1848236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71" name="직각 삼각형 70"/>
          <p:cNvSpPr/>
          <p:nvPr/>
        </p:nvSpPr>
        <p:spPr>
          <a:xfrm rot="5400000">
            <a:off x="704285" y="2175425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-9282" y="2348880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22253" y="2352292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74" name="직각 삼각형 73"/>
          <p:cNvSpPr/>
          <p:nvPr/>
        </p:nvSpPr>
        <p:spPr>
          <a:xfrm rot="5400000">
            <a:off x="704285" y="2679481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-9282" y="2852936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22253" y="2856348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77" name="직각 삼각형 76"/>
          <p:cNvSpPr/>
          <p:nvPr/>
        </p:nvSpPr>
        <p:spPr>
          <a:xfrm rot="5400000">
            <a:off x="704285" y="3183537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55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164524" y="692696"/>
            <a:ext cx="3263460" cy="338554"/>
            <a:chOff x="3779912" y="2453709"/>
            <a:chExt cx="3263460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시퀀스 </a:t>
              </a:r>
              <a:r>
                <a:rPr lang="en-US" altLang="ko-KR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– </a:t>
              </a:r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게시물 제거하</a:t>
              </a:r>
              <a:r>
                <a:rPr lang="ko-KR" altLang="en-US" sz="1600" b="1" dirty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기</a:t>
              </a:r>
              <a:endParaRPr lang="en-US" altLang="ko-KR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558ED5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pic>
        <p:nvPicPr>
          <p:cNvPr id="2" name="Picture 2" descr="C:\Users\KimChanHyup\Desktop\KakaoTalk_20170525_15072286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9" y="1365886"/>
            <a:ext cx="7776864" cy="523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2253" y="1352140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67" name="직각 삼각형 66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각 삼각형 67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-9282" y="1844824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22253" y="1848236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71" name="직각 삼각형 70"/>
          <p:cNvSpPr/>
          <p:nvPr/>
        </p:nvSpPr>
        <p:spPr>
          <a:xfrm rot="5400000">
            <a:off x="704285" y="2175425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-9282" y="2348880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22253" y="2352292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74" name="직각 삼각형 73"/>
          <p:cNvSpPr/>
          <p:nvPr/>
        </p:nvSpPr>
        <p:spPr>
          <a:xfrm rot="5400000">
            <a:off x="704285" y="2679481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-9282" y="2852936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22253" y="2856348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77" name="직각 삼각형 76"/>
          <p:cNvSpPr/>
          <p:nvPr/>
        </p:nvSpPr>
        <p:spPr>
          <a:xfrm rot="5400000">
            <a:off x="704285" y="3183537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84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164524" y="692696"/>
            <a:ext cx="3263460" cy="338554"/>
            <a:chOff x="3779912" y="2453709"/>
            <a:chExt cx="3263460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Usecase</a:t>
              </a:r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 다이어그램</a:t>
              </a:r>
              <a:endParaRPr lang="en-US" altLang="ko-KR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558ED5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pic>
        <p:nvPicPr>
          <p:cNvPr id="2050" name="Picture 2" descr="C:\Users\KimChanHyup\Desktop\KakaoTalk_20170525_22534557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76" y="1412776"/>
            <a:ext cx="7808696" cy="520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직사각형 63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22253" y="1352140"/>
            <a:ext cx="53607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66" name="직각 삼각형 65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-9282" y="1844824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22253" y="1848236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70" name="직각 삼각형 69"/>
          <p:cNvSpPr/>
          <p:nvPr/>
        </p:nvSpPr>
        <p:spPr>
          <a:xfrm rot="5400000">
            <a:off x="704285" y="2175425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-9282" y="2348880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22253" y="2352292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73" name="직각 삼각형 72"/>
          <p:cNvSpPr/>
          <p:nvPr/>
        </p:nvSpPr>
        <p:spPr>
          <a:xfrm rot="5400000">
            <a:off x="704285" y="2679481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-9282" y="2852936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22253" y="2856348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79" name="직각 삼각형 78"/>
          <p:cNvSpPr/>
          <p:nvPr/>
        </p:nvSpPr>
        <p:spPr>
          <a:xfrm rot="5400000">
            <a:off x="704285" y="3183537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93" name="직각 삼각형 92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3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164524" y="692696"/>
            <a:ext cx="3263460" cy="338554"/>
            <a:chOff x="3779912" y="2453709"/>
            <a:chExt cx="3263460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Database </a:t>
              </a:r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스키</a:t>
              </a:r>
              <a:r>
                <a:rPr lang="ko-KR" altLang="en-US" sz="1600" b="1" dirty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마</a:t>
              </a:r>
              <a:endParaRPr lang="en-US" altLang="ko-KR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558ED5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46" name="직각 삼각형 45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-9282" y="2348880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22253" y="2352292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79" name="직각 삼각형 78"/>
          <p:cNvSpPr/>
          <p:nvPr/>
        </p:nvSpPr>
        <p:spPr>
          <a:xfrm rot="5400000">
            <a:off x="704285" y="2679481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427855"/>
              </p:ext>
            </p:extLst>
          </p:nvPr>
        </p:nvGraphicFramePr>
        <p:xfrm>
          <a:off x="4381331" y="5157192"/>
          <a:ext cx="1728192" cy="10464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7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/>
                        <a:t>Groups</a:t>
                      </a:r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err="1" smtClean="0">
                          <a:solidFill>
                            <a:srgbClr val="C00000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Groups_id</a:t>
                      </a:r>
                      <a:endParaRPr lang="ko-KR" altLang="en-US" sz="1200" b="0" dirty="0">
                        <a:solidFill>
                          <a:srgbClr val="C00000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err="1" smtClean="0"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Groups_name</a:t>
                      </a:r>
                      <a:endParaRPr lang="ko-KR" altLang="en-US" sz="1200" b="0" dirty="0"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149483"/>
              </p:ext>
            </p:extLst>
          </p:nvPr>
        </p:nvGraphicFramePr>
        <p:xfrm>
          <a:off x="1259632" y="4869160"/>
          <a:ext cx="1800200" cy="1265682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Groups_Member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2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err="1" smtClean="0">
                          <a:solidFill>
                            <a:srgbClr val="C00000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Groups_id</a:t>
                      </a:r>
                      <a:endParaRPr lang="ko-KR" altLang="en-US" sz="1200" b="0" dirty="0">
                        <a:solidFill>
                          <a:srgbClr val="C00000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2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err="1" smtClean="0">
                          <a:solidFill>
                            <a:srgbClr val="C00000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Facebook_id</a:t>
                      </a:r>
                      <a:endParaRPr lang="ko-KR" altLang="en-US" sz="1200" b="0" dirty="0">
                        <a:solidFill>
                          <a:srgbClr val="C00000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2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Groups_name</a:t>
                      </a:r>
                      <a:endParaRPr lang="ko-KR" altLang="en-US" sz="1200" dirty="0"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087428"/>
              </p:ext>
            </p:extLst>
          </p:nvPr>
        </p:nvGraphicFramePr>
        <p:xfrm>
          <a:off x="7236296" y="1844820"/>
          <a:ext cx="1728192" cy="4392492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0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MyFood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u="none" dirty="0" smtClean="0">
                          <a:solidFill>
                            <a:srgbClr val="C00000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Category</a:t>
                      </a:r>
                      <a:endParaRPr lang="ko-KR" altLang="en-US" sz="1200" b="0" u="none" dirty="0">
                        <a:solidFill>
                          <a:srgbClr val="C00000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u="none" dirty="0" smtClean="0">
                          <a:solidFill>
                            <a:srgbClr val="C00000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Store</a:t>
                      </a:r>
                      <a:endParaRPr lang="ko-KR" altLang="en-US" sz="1200" b="0" u="none" dirty="0">
                        <a:solidFill>
                          <a:srgbClr val="C00000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u="none" dirty="0" err="1" smtClean="0">
                          <a:solidFill>
                            <a:srgbClr val="C00000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FoodName</a:t>
                      </a:r>
                      <a:endParaRPr lang="ko-KR" altLang="en-US" sz="1200" b="0" u="none" dirty="0">
                        <a:solidFill>
                          <a:srgbClr val="C00000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u="none" dirty="0" smtClean="0">
                          <a:solidFill>
                            <a:srgbClr val="C00000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Comment</a:t>
                      </a:r>
                      <a:endParaRPr lang="ko-KR" altLang="en-US" sz="1200" b="0" u="none" dirty="0">
                        <a:solidFill>
                          <a:srgbClr val="C00000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u="none" dirty="0" smtClean="0">
                          <a:solidFill>
                            <a:srgbClr val="C00000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Latitude</a:t>
                      </a:r>
                      <a:endParaRPr lang="ko-KR" altLang="en-US" sz="1200" b="0" u="none" dirty="0">
                        <a:solidFill>
                          <a:srgbClr val="C00000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u="none" dirty="0" smtClean="0">
                          <a:solidFill>
                            <a:srgbClr val="C00000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Longitude</a:t>
                      </a:r>
                      <a:endParaRPr lang="ko-KR" altLang="en-US" sz="1200" b="0" u="none" dirty="0">
                        <a:solidFill>
                          <a:srgbClr val="C00000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u="none" dirty="0" smtClean="0">
                          <a:solidFill>
                            <a:srgbClr val="C00000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Address</a:t>
                      </a:r>
                      <a:endParaRPr lang="ko-KR" altLang="en-US" sz="1200" b="0" u="none" dirty="0">
                        <a:solidFill>
                          <a:srgbClr val="C00000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u="none" dirty="0" smtClean="0">
                          <a:solidFill>
                            <a:srgbClr val="C00000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Image</a:t>
                      </a:r>
                      <a:endParaRPr lang="ko-KR" altLang="en-US" sz="1200" b="0" u="none" dirty="0">
                        <a:solidFill>
                          <a:srgbClr val="C00000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u="none" dirty="0" smtClean="0">
                          <a:solidFill>
                            <a:srgbClr val="C00000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Rating</a:t>
                      </a:r>
                      <a:endParaRPr lang="ko-KR" altLang="en-US" sz="1200" b="0" u="none" dirty="0">
                        <a:solidFill>
                          <a:srgbClr val="C00000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u="none" dirty="0" err="1" smtClean="0">
                          <a:solidFill>
                            <a:srgbClr val="C00000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Facebook_id</a:t>
                      </a:r>
                      <a:endParaRPr lang="en-US" altLang="ko-KR" sz="1200" b="0" u="none" dirty="0" smtClean="0">
                        <a:solidFill>
                          <a:srgbClr val="C00000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u="none" dirty="0" err="1" smtClean="0">
                          <a:solidFill>
                            <a:srgbClr val="C00000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Groups_id</a:t>
                      </a:r>
                      <a:endParaRPr lang="en-US" altLang="ko-KR" sz="1200" b="0" u="none" dirty="0" smtClean="0">
                        <a:solidFill>
                          <a:srgbClr val="C00000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734595"/>
              </p:ext>
            </p:extLst>
          </p:nvPr>
        </p:nvGraphicFramePr>
        <p:xfrm>
          <a:off x="1043608" y="1772816"/>
          <a:ext cx="2062066" cy="1008111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062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0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Share_Permission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0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err="1" smtClean="0">
                          <a:solidFill>
                            <a:srgbClr val="C00000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To_id</a:t>
                      </a:r>
                      <a:endParaRPr lang="ko-KR" altLang="en-US" sz="1200" b="0" dirty="0">
                        <a:solidFill>
                          <a:srgbClr val="C00000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0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err="1" smtClean="0">
                          <a:solidFill>
                            <a:srgbClr val="C00000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From_id</a:t>
                      </a:r>
                      <a:endParaRPr lang="ko-KR" altLang="en-US" sz="1200" b="0" dirty="0">
                        <a:solidFill>
                          <a:srgbClr val="C00000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85086"/>
              </p:ext>
            </p:extLst>
          </p:nvPr>
        </p:nvGraphicFramePr>
        <p:xfrm>
          <a:off x="1043608" y="3381140"/>
          <a:ext cx="2016224" cy="112973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6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Share_Permission_request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err="1" smtClean="0">
                          <a:solidFill>
                            <a:srgbClr val="C00000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To_id</a:t>
                      </a:r>
                      <a:endParaRPr lang="ko-KR" altLang="en-US" sz="1200" b="0" dirty="0">
                        <a:solidFill>
                          <a:srgbClr val="C00000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err="1" smtClean="0">
                          <a:solidFill>
                            <a:srgbClr val="C00000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From_id</a:t>
                      </a:r>
                      <a:endParaRPr lang="ko-KR" altLang="en-US" sz="1200" b="0" dirty="0">
                        <a:solidFill>
                          <a:srgbClr val="C00000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501909"/>
              </p:ext>
            </p:extLst>
          </p:nvPr>
        </p:nvGraphicFramePr>
        <p:xfrm>
          <a:off x="4427984" y="2026438"/>
          <a:ext cx="1656184" cy="2266658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3309"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solidFill>
                          <a:srgbClr val="C00000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rgbClr val="C00000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200" b="0" dirty="0" err="1" smtClean="0">
                          <a:solidFill>
                            <a:srgbClr val="C00000"/>
                          </a:solidFill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Facebook_id</a:t>
                      </a:r>
                      <a:endParaRPr lang="ko-KR" altLang="en-US" sz="1200" b="0" dirty="0">
                        <a:solidFill>
                          <a:srgbClr val="C00000"/>
                        </a:solidFill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3309"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200" dirty="0" err="1" smtClean="0"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User_name</a:t>
                      </a:r>
                      <a:endParaRPr lang="ko-KR" altLang="en-US" sz="1200" dirty="0"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0" name="꺾인 연결선 39"/>
          <p:cNvCxnSpPr>
            <a:stCxn id="33" idx="3"/>
          </p:cNvCxnSpPr>
          <p:nvPr/>
        </p:nvCxnSpPr>
        <p:spPr>
          <a:xfrm>
            <a:off x="3105674" y="2276871"/>
            <a:ext cx="1322310" cy="288033"/>
          </a:xfrm>
          <a:prstGeom prst="bentConnector3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/>
          <p:nvPr/>
        </p:nvCxnSpPr>
        <p:spPr>
          <a:xfrm flipV="1">
            <a:off x="3044484" y="2852936"/>
            <a:ext cx="1383500" cy="1224136"/>
          </a:xfrm>
          <a:prstGeom prst="bentConnector3">
            <a:avLst>
              <a:gd name="adj1" fmla="val 35163"/>
            </a:avLst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/>
          <p:nvPr/>
        </p:nvCxnSpPr>
        <p:spPr>
          <a:xfrm flipV="1">
            <a:off x="3059832" y="3068959"/>
            <a:ext cx="1350708" cy="129614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3123118" y="2708920"/>
            <a:ext cx="1304866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자유형 50"/>
          <p:cNvSpPr/>
          <p:nvPr/>
        </p:nvSpPr>
        <p:spPr>
          <a:xfrm>
            <a:off x="3051313" y="3236708"/>
            <a:ext cx="1380931" cy="2640564"/>
          </a:xfrm>
          <a:custGeom>
            <a:avLst/>
            <a:gdLst>
              <a:gd name="connsiteX0" fmla="*/ 0 w 1380931"/>
              <a:gd name="connsiteY0" fmla="*/ 2556588 h 2556588"/>
              <a:gd name="connsiteX1" fmla="*/ 933061 w 1380931"/>
              <a:gd name="connsiteY1" fmla="*/ 2556588 h 2556588"/>
              <a:gd name="connsiteX2" fmla="*/ 933061 w 1380931"/>
              <a:gd name="connsiteY2" fmla="*/ 0 h 2556588"/>
              <a:gd name="connsiteX3" fmla="*/ 1380931 w 1380931"/>
              <a:gd name="connsiteY3" fmla="*/ 0 h 255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931" h="2556588">
                <a:moveTo>
                  <a:pt x="0" y="2556588"/>
                </a:moveTo>
                <a:lnTo>
                  <a:pt x="933061" y="2556588"/>
                </a:lnTo>
                <a:lnTo>
                  <a:pt x="933061" y="0"/>
                </a:lnTo>
                <a:lnTo>
                  <a:pt x="1380931" y="0"/>
                </a:lnTo>
              </a:path>
            </a:pathLst>
          </a:cu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2" name="자유형 51"/>
          <p:cNvSpPr/>
          <p:nvPr/>
        </p:nvSpPr>
        <p:spPr>
          <a:xfrm>
            <a:off x="6074432" y="2852937"/>
            <a:ext cx="1175657" cy="2848068"/>
          </a:xfrm>
          <a:custGeom>
            <a:avLst/>
            <a:gdLst>
              <a:gd name="connsiteX0" fmla="*/ 1156995 w 1156995"/>
              <a:gd name="connsiteY0" fmla="*/ 2836507 h 2836507"/>
              <a:gd name="connsiteX1" fmla="*/ 877077 w 1156995"/>
              <a:gd name="connsiteY1" fmla="*/ 2836507 h 2836507"/>
              <a:gd name="connsiteX2" fmla="*/ 877077 w 1156995"/>
              <a:gd name="connsiteY2" fmla="*/ 0 h 2836507"/>
              <a:gd name="connsiteX3" fmla="*/ 0 w 1156995"/>
              <a:gd name="connsiteY3" fmla="*/ 0 h 2836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6995" h="2836507">
                <a:moveTo>
                  <a:pt x="1156995" y="2836507"/>
                </a:moveTo>
                <a:lnTo>
                  <a:pt x="877077" y="2836507"/>
                </a:lnTo>
                <a:lnTo>
                  <a:pt x="877077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3" name="자유형 52"/>
          <p:cNvSpPr/>
          <p:nvPr/>
        </p:nvSpPr>
        <p:spPr>
          <a:xfrm>
            <a:off x="6093093" y="5701005"/>
            <a:ext cx="1156996" cy="279918"/>
          </a:xfrm>
          <a:custGeom>
            <a:avLst/>
            <a:gdLst>
              <a:gd name="connsiteX0" fmla="*/ 1156996 w 1156996"/>
              <a:gd name="connsiteY0" fmla="*/ 559837 h 559837"/>
              <a:gd name="connsiteX1" fmla="*/ 597159 w 1156996"/>
              <a:gd name="connsiteY1" fmla="*/ 559837 h 559837"/>
              <a:gd name="connsiteX2" fmla="*/ 597159 w 1156996"/>
              <a:gd name="connsiteY2" fmla="*/ 0 h 559837"/>
              <a:gd name="connsiteX3" fmla="*/ 0 w 1156996"/>
              <a:gd name="connsiteY3" fmla="*/ 0 h 559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6996" h="559837">
                <a:moveTo>
                  <a:pt x="1156996" y="559837"/>
                </a:moveTo>
                <a:lnTo>
                  <a:pt x="597159" y="559837"/>
                </a:lnTo>
                <a:lnTo>
                  <a:pt x="597159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54" name="꺾인 연결선 53"/>
          <p:cNvCxnSpPr>
            <a:endCxn id="30" idx="1"/>
          </p:cNvCxnSpPr>
          <p:nvPr/>
        </p:nvCxnSpPr>
        <p:spPr>
          <a:xfrm>
            <a:off x="3051313" y="5373216"/>
            <a:ext cx="1330018" cy="307216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-9282" y="2852936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22253" y="2856348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85" name="직각 삼각형 84"/>
          <p:cNvSpPr/>
          <p:nvPr/>
        </p:nvSpPr>
        <p:spPr>
          <a:xfrm rot="5400000">
            <a:off x="704285" y="3183537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2253" y="1365886"/>
            <a:ext cx="536078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74" name="직각 삼각형 73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-9282" y="1844824"/>
            <a:ext cx="806608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22253" y="1848236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92" name="직각 삼각형 91"/>
          <p:cNvSpPr/>
          <p:nvPr/>
        </p:nvSpPr>
        <p:spPr>
          <a:xfrm rot="5400000">
            <a:off x="704285" y="2175425"/>
            <a:ext cx="81142" cy="10694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2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164524" y="692696"/>
            <a:ext cx="3263460" cy="338554"/>
            <a:chOff x="3779912" y="2453709"/>
            <a:chExt cx="3263460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Android Class</a:t>
              </a:r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 전체 구조</a:t>
              </a:r>
              <a:endParaRPr lang="en-US" altLang="ko-KR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558ED5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46" name="직각 삼각형 45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-9282" y="2348880"/>
            <a:ext cx="806608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22253" y="2352292"/>
            <a:ext cx="53607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79" name="직각 삼각형 78"/>
          <p:cNvSpPr/>
          <p:nvPr/>
        </p:nvSpPr>
        <p:spPr>
          <a:xfrm rot="5400000">
            <a:off x="704285" y="2679481"/>
            <a:ext cx="81142" cy="10694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22253" y="1365886"/>
            <a:ext cx="536078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61" name="직각 삼각형 60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87042" y="3402769"/>
            <a:ext cx="1537086" cy="424645"/>
          </a:xfrm>
          <a:prstGeom prst="rect">
            <a:avLst/>
          </a:prstGeom>
          <a:solidFill>
            <a:srgbClr val="587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Activity</a:t>
            </a:r>
            <a:endParaRPr lang="ko-KR" altLang="en-US" spc="-150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187042" y="3820732"/>
            <a:ext cx="1537086" cy="424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화면구</a:t>
            </a:r>
            <a:r>
              <a:rPr lang="ko-KR" altLang="en-US" sz="1050" dirty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성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162706" y="3400865"/>
            <a:ext cx="1537086" cy="424645"/>
          </a:xfrm>
          <a:prstGeom prst="rect">
            <a:avLst/>
          </a:prstGeom>
          <a:solidFill>
            <a:srgbClr val="587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Adapter</a:t>
            </a:r>
            <a:endParaRPr lang="ko-KR" altLang="en-US" spc="-150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62706" y="3818828"/>
            <a:ext cx="1537086" cy="424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 smtClean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Listview</a:t>
            </a:r>
            <a:r>
              <a:rPr lang="en-US" altLang="ko-KR" sz="1050" dirty="0" smtClean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/</a:t>
            </a:r>
            <a:r>
              <a:rPr lang="en-US" altLang="ko-KR" sz="1050" dirty="0" err="1" smtClean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infoWindow</a:t>
            </a:r>
            <a:r>
              <a:rPr lang="en-US" altLang="ko-KR" sz="1050" dirty="0" smtClean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050" dirty="0" smtClean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제어</a:t>
            </a:r>
            <a:endParaRPr lang="ko-KR" altLang="en-US" sz="1050" dirty="0">
              <a:solidFill>
                <a:schemeClr val="bg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111286" y="1740808"/>
            <a:ext cx="1537086" cy="424645"/>
          </a:xfrm>
          <a:prstGeom prst="rect">
            <a:avLst/>
          </a:prstGeom>
          <a:solidFill>
            <a:srgbClr val="587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 err="1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AsynTask</a:t>
            </a:r>
            <a:endParaRPr lang="ko-KR" altLang="en-US" spc="-150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111286" y="2158771"/>
            <a:ext cx="1537086" cy="424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</a:rPr>
              <a:t>DB </a:t>
            </a:r>
            <a:r>
              <a:rPr lang="ko-KR" altLang="en-US" sz="1050" dirty="0" smtClean="0">
                <a:solidFill>
                  <a:schemeClr val="bg1"/>
                </a:solidFill>
              </a:rPr>
              <a:t>통신 모듈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092280" y="3407495"/>
            <a:ext cx="1537086" cy="424645"/>
          </a:xfrm>
          <a:prstGeom prst="rect">
            <a:avLst/>
          </a:prstGeom>
          <a:solidFill>
            <a:srgbClr val="587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 err="1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Croper</a:t>
            </a:r>
            <a:endParaRPr lang="ko-KR" altLang="en-US" spc="-150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092280" y="3825458"/>
            <a:ext cx="1537086" cy="424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이미지 편집</a:t>
            </a:r>
            <a:endParaRPr lang="ko-KR" altLang="en-US" sz="1050" dirty="0">
              <a:solidFill>
                <a:schemeClr val="bg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164288" y="5013176"/>
            <a:ext cx="1537086" cy="424645"/>
          </a:xfrm>
          <a:prstGeom prst="rect">
            <a:avLst/>
          </a:prstGeom>
          <a:solidFill>
            <a:srgbClr val="587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 err="1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etc</a:t>
            </a:r>
            <a:endParaRPr lang="ko-KR" altLang="en-US" spc="-150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164288" y="5431139"/>
            <a:ext cx="1537086" cy="424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기타</a:t>
            </a:r>
            <a:endParaRPr lang="ko-KR" altLang="en-US" sz="1050" dirty="0">
              <a:solidFill>
                <a:schemeClr val="bg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187042" y="5016054"/>
            <a:ext cx="1537086" cy="424645"/>
          </a:xfrm>
          <a:prstGeom prst="rect">
            <a:avLst/>
          </a:prstGeom>
          <a:solidFill>
            <a:srgbClr val="587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Fragment</a:t>
            </a:r>
            <a:endParaRPr lang="ko-KR" altLang="en-US" spc="-150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187042" y="5434017"/>
            <a:ext cx="1537086" cy="424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Main</a:t>
            </a:r>
            <a:r>
              <a:rPr lang="ko-KR" altLang="en-US" sz="1050" dirty="0" smtClean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화면 </a:t>
            </a:r>
            <a:endParaRPr lang="en-US" altLang="ko-KR" sz="1050" dirty="0" smtClean="0">
              <a:solidFill>
                <a:schemeClr val="bg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sz="1050" dirty="0" smtClean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단계별 구성</a:t>
            </a:r>
            <a:endParaRPr lang="ko-KR" altLang="en-US" sz="1050" dirty="0">
              <a:solidFill>
                <a:schemeClr val="bg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092280" y="1737594"/>
            <a:ext cx="1537086" cy="424645"/>
          </a:xfrm>
          <a:prstGeom prst="rect">
            <a:avLst/>
          </a:prstGeom>
          <a:solidFill>
            <a:srgbClr val="587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Model</a:t>
            </a:r>
            <a:endParaRPr lang="ko-KR" altLang="en-US" spc="-150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092280" y="2155557"/>
            <a:ext cx="1537086" cy="424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그룹</a:t>
            </a:r>
            <a:r>
              <a:rPr lang="en-US" altLang="ko-KR" sz="1050" dirty="0" smtClean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sz="1050" dirty="0" smtClean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유저</a:t>
            </a:r>
            <a:r>
              <a:rPr lang="en-US" altLang="ko-KR" sz="1050" dirty="0" smtClean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sz="1050" dirty="0" err="1" smtClean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마커정보</a:t>
            </a:r>
            <a:endParaRPr lang="ko-KR" altLang="en-US" sz="1050" dirty="0">
              <a:solidFill>
                <a:schemeClr val="bg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187042" y="1741786"/>
            <a:ext cx="1537086" cy="424645"/>
          </a:xfrm>
          <a:prstGeom prst="rect">
            <a:avLst/>
          </a:prstGeom>
          <a:solidFill>
            <a:srgbClr val="587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Parsing</a:t>
            </a:r>
            <a:endParaRPr lang="ko-KR" altLang="en-US" spc="-150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187042" y="2159749"/>
            <a:ext cx="1537086" cy="424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JSON Parser</a:t>
            </a:r>
            <a:endParaRPr lang="ko-KR" altLang="en-US" sz="1050" dirty="0">
              <a:solidFill>
                <a:schemeClr val="bg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162706" y="5013176"/>
            <a:ext cx="1537086" cy="424645"/>
          </a:xfrm>
          <a:prstGeom prst="rect">
            <a:avLst/>
          </a:prstGeom>
          <a:solidFill>
            <a:srgbClr val="587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 err="1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Refersher</a:t>
            </a:r>
            <a:endParaRPr lang="ko-KR" altLang="en-US" spc="-150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162706" y="5431139"/>
            <a:ext cx="1537086" cy="424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Picasso </a:t>
            </a:r>
            <a:r>
              <a:rPr lang="en-US" altLang="ko-KR" sz="1050" dirty="0" smtClean="0"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Callback</a:t>
            </a:r>
            <a:endParaRPr lang="ko-KR" altLang="en-US" sz="1050" dirty="0">
              <a:solidFill>
                <a:schemeClr val="bg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cxnSp>
        <p:nvCxnSpPr>
          <p:cNvPr id="65" name="직선 연결선 64"/>
          <p:cNvCxnSpPr>
            <a:stCxn id="2" idx="1"/>
            <a:endCxn id="33" idx="3"/>
          </p:cNvCxnSpPr>
          <p:nvPr/>
        </p:nvCxnSpPr>
        <p:spPr>
          <a:xfrm flipH="1" flipV="1">
            <a:off x="2699792" y="3613188"/>
            <a:ext cx="1487250" cy="19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endCxn id="40" idx="3"/>
          </p:cNvCxnSpPr>
          <p:nvPr/>
        </p:nvCxnSpPr>
        <p:spPr>
          <a:xfrm flipH="1" flipV="1">
            <a:off x="2648372" y="2371094"/>
            <a:ext cx="1538670" cy="10316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2" idx="3"/>
            <a:endCxn id="43" idx="1"/>
          </p:cNvCxnSpPr>
          <p:nvPr/>
        </p:nvCxnSpPr>
        <p:spPr>
          <a:xfrm>
            <a:off x="5724128" y="3615092"/>
            <a:ext cx="1368152" cy="4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>
            <a:stCxn id="32" idx="2"/>
            <a:endCxn id="49" idx="0"/>
          </p:cNvCxnSpPr>
          <p:nvPr/>
        </p:nvCxnSpPr>
        <p:spPr>
          <a:xfrm>
            <a:off x="4955585" y="4245377"/>
            <a:ext cx="0" cy="77067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endCxn id="52" idx="1"/>
          </p:cNvCxnSpPr>
          <p:nvPr/>
        </p:nvCxnSpPr>
        <p:spPr>
          <a:xfrm flipV="1">
            <a:off x="5724128" y="2367880"/>
            <a:ext cx="1368152" cy="10348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stCxn id="35" idx="3"/>
            <a:endCxn id="53" idx="1"/>
          </p:cNvCxnSpPr>
          <p:nvPr/>
        </p:nvCxnSpPr>
        <p:spPr>
          <a:xfrm>
            <a:off x="2648372" y="1953131"/>
            <a:ext cx="1538670" cy="9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34" idx="2"/>
            <a:endCxn id="55" idx="0"/>
          </p:cNvCxnSpPr>
          <p:nvPr/>
        </p:nvCxnSpPr>
        <p:spPr>
          <a:xfrm>
            <a:off x="1931249" y="4243473"/>
            <a:ext cx="0" cy="7697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-9282" y="2852936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22253" y="2856348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89" name="직각 삼각형 88"/>
          <p:cNvSpPr/>
          <p:nvPr/>
        </p:nvSpPr>
        <p:spPr>
          <a:xfrm rot="5400000">
            <a:off x="704285" y="3183537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5" name="직선 연결선 84"/>
          <p:cNvCxnSpPr>
            <a:stCxn id="53" idx="3"/>
            <a:endCxn id="51" idx="1"/>
          </p:cNvCxnSpPr>
          <p:nvPr/>
        </p:nvCxnSpPr>
        <p:spPr>
          <a:xfrm flipV="1">
            <a:off x="5724128" y="1949917"/>
            <a:ext cx="1368152" cy="41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stCxn id="49" idx="1"/>
            <a:endCxn id="34" idx="3"/>
          </p:cNvCxnSpPr>
          <p:nvPr/>
        </p:nvCxnSpPr>
        <p:spPr>
          <a:xfrm flipH="1" flipV="1">
            <a:off x="2699792" y="4031151"/>
            <a:ext cx="1487250" cy="11972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-9282" y="1844824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22253" y="1848236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97" name="직각 삼각형 96"/>
          <p:cNvSpPr/>
          <p:nvPr/>
        </p:nvSpPr>
        <p:spPr>
          <a:xfrm rot="5400000">
            <a:off x="704285" y="2175425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69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164524" y="692696"/>
            <a:ext cx="3263460" cy="338554"/>
            <a:chOff x="3779912" y="2453709"/>
            <a:chExt cx="3263460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Android Class</a:t>
              </a:r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 설명</a:t>
              </a:r>
              <a:r>
                <a:rPr lang="en-US" altLang="ko-KR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1/4</a:t>
              </a: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740200"/>
              </p:ext>
            </p:extLst>
          </p:nvPr>
        </p:nvGraphicFramePr>
        <p:xfrm>
          <a:off x="1090039" y="1956956"/>
          <a:ext cx="3573044" cy="3632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6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1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Activity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5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LoginActivity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로그인 화면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5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MainActivity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메인 화면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5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GroupCreateActivity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그룹 생성화면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5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GroupInviteActivity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그룹 초대화면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5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GroupMemberActivity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그룹 구성원 정보화면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25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MapLoadActivity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지도 화면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25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ShowDetailActivity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마커의</a:t>
                      </a:r>
                      <a:r>
                        <a:rPr lang="ko-KR" altLang="en-US" sz="1200" dirty="0" smtClean="0"/>
                        <a:t> 상세정보 화면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25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FirstUploadActivity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업로드 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단계 화면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25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SecondUploadActivity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업로드 </a:t>
                      </a:r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단계 화면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2502"/>
              </p:ext>
            </p:extLst>
          </p:nvPr>
        </p:nvGraphicFramePr>
        <p:xfrm>
          <a:off x="4908376" y="1960622"/>
          <a:ext cx="376808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0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Fragment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FirstFragment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메인 첫 번째 모듈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 – </a:t>
                      </a:r>
                      <a:r>
                        <a:rPr lang="ko-KR" altLang="en-US" sz="1200" dirty="0" smtClean="0"/>
                        <a:t>나</a:t>
                      </a:r>
                      <a:r>
                        <a:rPr lang="en-US" altLang="ko-KR" sz="1200" dirty="0" smtClean="0"/>
                        <a:t>&amp;</a:t>
                      </a:r>
                      <a:r>
                        <a:rPr lang="ko-KR" altLang="en-US" sz="1200" dirty="0" smtClean="0"/>
                        <a:t>그룹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SecondFragment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메인 두 번째 모듈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 – </a:t>
                      </a:r>
                      <a:r>
                        <a:rPr lang="ko-KR" altLang="en-US" sz="1200" dirty="0" smtClean="0"/>
                        <a:t>친구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ThirdFragment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메인 세 번째 모듈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 – </a:t>
                      </a:r>
                      <a:r>
                        <a:rPr lang="ko-KR" altLang="en-US" sz="1200" dirty="0" smtClean="0"/>
                        <a:t>요청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972416"/>
              </p:ext>
            </p:extLst>
          </p:nvPr>
        </p:nvGraphicFramePr>
        <p:xfrm>
          <a:off x="4932040" y="3861048"/>
          <a:ext cx="376808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Model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Model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마커정보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err="1" smtClean="0"/>
                        <a:t>ArrayList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380405"/>
              </p:ext>
            </p:extLst>
          </p:nvPr>
        </p:nvGraphicFramePr>
        <p:xfrm>
          <a:off x="4932040" y="4780632"/>
          <a:ext cx="376808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Parsing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JsonParsing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Json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err="1" smtClean="0"/>
                        <a:t>파싱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67" name="직각 삼각형 66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-9282" y="2348880"/>
            <a:ext cx="806608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2253" y="2352292"/>
            <a:ext cx="53607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74" name="직각 삼각형 73"/>
          <p:cNvSpPr/>
          <p:nvPr/>
        </p:nvSpPr>
        <p:spPr>
          <a:xfrm rot="5400000">
            <a:off x="704285" y="2679481"/>
            <a:ext cx="81142" cy="10694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22253" y="1365886"/>
            <a:ext cx="536078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80" name="직각 삼각형 79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-9282" y="2852936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22253" y="2856348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83" name="직각 삼각형 82"/>
          <p:cNvSpPr/>
          <p:nvPr/>
        </p:nvSpPr>
        <p:spPr>
          <a:xfrm rot="5400000">
            <a:off x="704285" y="3183537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-9282" y="1844824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22253" y="1848236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86" name="직각 삼각형 85"/>
          <p:cNvSpPr/>
          <p:nvPr/>
        </p:nvSpPr>
        <p:spPr>
          <a:xfrm rot="5400000">
            <a:off x="704285" y="2175425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67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164524" y="692696"/>
            <a:ext cx="3263460" cy="338554"/>
            <a:chOff x="3779912" y="2453709"/>
            <a:chExt cx="3263460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Android Class</a:t>
              </a:r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 설명</a:t>
              </a:r>
              <a:r>
                <a:rPr lang="en-US" altLang="ko-KR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2/4</a:t>
              </a: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184026"/>
              </p:ext>
            </p:extLst>
          </p:nvPr>
        </p:nvGraphicFramePr>
        <p:xfrm>
          <a:off x="1763688" y="1337812"/>
          <a:ext cx="5976664" cy="5115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8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8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AsynTask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UserRegistTask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유저 정보 등록 네트워크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8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FriendsProfileLoadTask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친구 정보 </a:t>
                      </a:r>
                      <a:r>
                        <a:rPr lang="en-US" altLang="ko-KR" sz="1100" dirty="0" smtClean="0"/>
                        <a:t>Load</a:t>
                      </a:r>
                      <a:r>
                        <a:rPr lang="ko-KR" altLang="en-US" sz="1100" dirty="0" smtClean="0"/>
                        <a:t> 네트워크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8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FriendPermissionCheckTask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친구 액세스권한 확인 후 진입 네트워크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8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GroupLoadTask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그룹 정보 </a:t>
                      </a:r>
                      <a:r>
                        <a:rPr lang="en-US" altLang="ko-KR" sz="1100" dirty="0" smtClean="0"/>
                        <a:t>Load </a:t>
                      </a:r>
                      <a:r>
                        <a:rPr lang="ko-KR" altLang="en-US" sz="1100" dirty="0" smtClean="0"/>
                        <a:t>네트워크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GroupRegistTask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그룹 생성 네트워크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GroupInviteTAsk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그룹 초대 네트워크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8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GroupNameChangeTask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그룹 이름 변경 네트워크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GroupExitTask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그룹 나가기 네트워크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MarkerLoadTask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마커</a:t>
                      </a:r>
                      <a:r>
                        <a:rPr lang="ko-KR" altLang="en-US" sz="1100" dirty="0" smtClean="0"/>
                        <a:t> 정보 </a:t>
                      </a:r>
                      <a:r>
                        <a:rPr lang="en-US" altLang="ko-KR" sz="1100" dirty="0" smtClean="0"/>
                        <a:t>Load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네트워크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MarkerInfoModifyTask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게시물 정보 수정 네트워크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MarkerInfoRemoveTask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게시물 삭제 네트워크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MarkerInfoTakeTask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게시물 가져오기 네트워크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ModifyLocationTask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게시물 위치변경 네트워크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RequestSharePermissionTask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공유요청 보내기 네트워크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RequestShareAcceptTask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공유요청 수락 네트워크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57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ShareRequestCheckTask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공유요청 정보 </a:t>
                      </a:r>
                      <a:r>
                        <a:rPr lang="en-US" altLang="ko-KR" sz="1100" dirty="0" smtClean="0"/>
                        <a:t>Load </a:t>
                      </a:r>
                      <a:r>
                        <a:rPr lang="ko-KR" altLang="en-US" sz="1100" dirty="0" smtClean="0"/>
                        <a:t>네트워크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SendImageToServerTask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게시물 업로드 네트워크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56" name="직각 삼각형 55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-9282" y="2348880"/>
            <a:ext cx="806608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2253" y="2352292"/>
            <a:ext cx="53607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65" name="직각 삼각형 64"/>
          <p:cNvSpPr/>
          <p:nvPr/>
        </p:nvSpPr>
        <p:spPr>
          <a:xfrm rot="5400000">
            <a:off x="704285" y="2679481"/>
            <a:ext cx="81142" cy="10694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22253" y="1365886"/>
            <a:ext cx="536078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70" name="직각 삼각형 69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-9282" y="2852936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2253" y="2856348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75" name="직각 삼각형 74"/>
          <p:cNvSpPr/>
          <p:nvPr/>
        </p:nvSpPr>
        <p:spPr>
          <a:xfrm rot="5400000">
            <a:off x="704285" y="3183537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-9282" y="1844824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22253" y="1848236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81" name="직각 삼각형 80"/>
          <p:cNvSpPr/>
          <p:nvPr/>
        </p:nvSpPr>
        <p:spPr>
          <a:xfrm rot="5400000">
            <a:off x="704285" y="2175425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6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11016" y="4427820"/>
            <a:ext cx="915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[ </a:t>
            </a:r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프로젝트 소개 및 개요 </a:t>
            </a:r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]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3" descr="C:\Users\KimChanHyup\Desktop\KakaoTalk_20170524_2257583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708" y="1751816"/>
            <a:ext cx="2688581" cy="268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연결선 27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시나리오 및 기대효과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프로젝트 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223530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164524" y="692696"/>
            <a:ext cx="3263460" cy="338554"/>
            <a:chOff x="3779912" y="2453709"/>
            <a:chExt cx="3263460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Android Class</a:t>
              </a:r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 설명</a:t>
              </a:r>
              <a:r>
                <a:rPr lang="en-US" altLang="ko-KR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3/4</a:t>
              </a: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979582"/>
              </p:ext>
            </p:extLst>
          </p:nvPr>
        </p:nvGraphicFramePr>
        <p:xfrm>
          <a:off x="880170" y="1365886"/>
          <a:ext cx="3744416" cy="4187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7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Cropper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BitmapCroppingWorker</a:t>
                      </a:r>
                      <a:endParaRPr lang="en-US" altLang="ko-KR" sz="11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Task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Crop</a:t>
                      </a:r>
                      <a:r>
                        <a:rPr lang="ko-KR" altLang="en-US" sz="1100" dirty="0" smtClean="0"/>
                        <a:t>된 결과 이미지를 저장하는 </a:t>
                      </a:r>
                      <a:r>
                        <a:rPr lang="en-US" altLang="ko-KR" sz="1100" dirty="0" smtClean="0"/>
                        <a:t>Thread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8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BitmapLoadingWorker</a:t>
                      </a:r>
                      <a:endParaRPr lang="en-US" altLang="ko-KR" sz="11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Task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Bitmap</a:t>
                      </a:r>
                      <a:r>
                        <a:rPr lang="ko-KR" altLang="en-US" sz="1100" dirty="0" smtClean="0"/>
                        <a:t>을 가져와주는 </a:t>
                      </a:r>
                      <a:r>
                        <a:rPr lang="en-US" altLang="ko-KR" sz="1100" dirty="0" smtClean="0"/>
                        <a:t>Thread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8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BitmapUtils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Option</a:t>
                      </a:r>
                      <a:r>
                        <a:rPr lang="ko-KR" altLang="en-US" sz="1100" dirty="0" smtClean="0"/>
                        <a:t>에 대한 수행</a:t>
                      </a:r>
                      <a:r>
                        <a:rPr lang="ko-KR" altLang="en-US" sz="1100" baseline="0" dirty="0" smtClean="0"/>
                        <a:t> </a:t>
                      </a:r>
                      <a:endParaRPr lang="ko-KR" altLang="en-US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8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CropImage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Camera,</a:t>
                      </a:r>
                      <a:r>
                        <a:rPr lang="en-US" altLang="ko-KR" sz="1100" baseline="0" dirty="0" smtClean="0"/>
                        <a:t> Image </a:t>
                      </a:r>
                      <a:r>
                        <a:rPr lang="ko-KR" altLang="en-US" sz="1100" baseline="0" dirty="0" smtClean="0"/>
                        <a:t>권한 및</a:t>
                      </a:r>
                      <a:endParaRPr lang="en-US" altLang="ko-KR" sz="1100" baseline="0" dirty="0" smtClean="0"/>
                    </a:p>
                    <a:p>
                      <a:pPr latinLnBrk="1"/>
                      <a:r>
                        <a:rPr lang="ko-KR" altLang="en-US" sz="1100" baseline="0" dirty="0" smtClean="0"/>
                        <a:t>호출</a:t>
                      </a:r>
                      <a:r>
                        <a:rPr lang="en-US" altLang="ko-KR" sz="1100" baseline="0" dirty="0" smtClean="0"/>
                        <a:t>, </a:t>
                      </a:r>
                      <a:r>
                        <a:rPr lang="ko-KR" altLang="en-US" sz="1100" baseline="0" dirty="0" smtClean="0"/>
                        <a:t>경로 설정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CropImageActivity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전체적인 </a:t>
                      </a:r>
                      <a:r>
                        <a:rPr lang="en-US" altLang="ko-KR" sz="1100" dirty="0" smtClean="0"/>
                        <a:t>Crop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화면과</a:t>
                      </a:r>
                      <a:endParaRPr lang="en-US" altLang="ko-KR" sz="1100" baseline="0" dirty="0" smtClean="0"/>
                    </a:p>
                    <a:p>
                      <a:pPr latinLnBrk="1"/>
                      <a:r>
                        <a:rPr lang="en-US" altLang="ko-KR" sz="1100" baseline="0" dirty="0" smtClean="0"/>
                        <a:t>Option </a:t>
                      </a:r>
                      <a:r>
                        <a:rPr lang="ko-KR" altLang="en-US" sz="1100" baseline="0" dirty="0" smtClean="0"/>
                        <a:t>제어 </a:t>
                      </a:r>
                      <a:endParaRPr lang="en-US" altLang="ko-KR" sz="11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8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CropImageOptions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User</a:t>
                      </a:r>
                      <a:r>
                        <a:rPr lang="ko-KR" altLang="en-US" sz="1100" dirty="0" smtClean="0"/>
                        <a:t>의 </a:t>
                      </a:r>
                      <a:r>
                        <a:rPr lang="en-US" altLang="ko-KR" sz="1100" dirty="0" smtClean="0"/>
                        <a:t>Crop</a:t>
                      </a:r>
                      <a:r>
                        <a:rPr lang="ko-KR" altLang="en-US" sz="1100" dirty="0" smtClean="0"/>
                        <a:t>시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en-US" altLang="ko-KR" sz="1100" baseline="0" dirty="0" smtClean="0"/>
                        <a:t>Option</a:t>
                      </a:r>
                      <a:r>
                        <a:rPr lang="ko-KR" altLang="en-US" sz="1100" baseline="0" dirty="0" smtClean="0"/>
                        <a:t> </a:t>
                      </a:r>
                      <a:endParaRPr lang="en-US" altLang="ko-KR" sz="1100" baseline="0" dirty="0" smtClean="0"/>
                    </a:p>
                    <a:p>
                      <a:pPr latinLnBrk="1"/>
                      <a:r>
                        <a:rPr lang="en-US" altLang="ko-KR" sz="1100" dirty="0" smtClean="0"/>
                        <a:t>Model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CropImageView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Crop</a:t>
                      </a:r>
                      <a:r>
                        <a:rPr lang="ko-KR" altLang="en-US" sz="1100" dirty="0" smtClean="0"/>
                        <a:t>시 이미지가 올려지는 화면 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CropOverlayView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Crop</a:t>
                      </a:r>
                      <a:r>
                        <a:rPr lang="ko-KR" altLang="en-US" sz="1100" dirty="0" smtClean="0"/>
                        <a:t>이 될 화면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CropWindowHandler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User</a:t>
                      </a:r>
                      <a:r>
                        <a:rPr lang="ko-KR" altLang="en-US" sz="1100" dirty="0" smtClean="0"/>
                        <a:t>의 </a:t>
                      </a:r>
                      <a:r>
                        <a:rPr lang="en-US" altLang="ko-KR" sz="1100" dirty="0" smtClean="0"/>
                        <a:t>Crop</a:t>
                      </a:r>
                      <a:r>
                        <a:rPr lang="ko-KR" altLang="en-US" sz="1100" dirty="0" smtClean="0"/>
                        <a:t>창 틀 제어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CropWindowMoveHandler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화면상의 </a:t>
                      </a:r>
                      <a:r>
                        <a:rPr lang="en-US" altLang="ko-KR" sz="1100" dirty="0" smtClean="0"/>
                        <a:t>Crop</a:t>
                      </a:r>
                      <a:r>
                        <a:rPr lang="ko-KR" altLang="en-US" sz="1100" dirty="0" smtClean="0"/>
                        <a:t>창</a:t>
                      </a:r>
                      <a:r>
                        <a:rPr lang="ko-KR" altLang="en-US" sz="1100" baseline="0" dirty="0" smtClean="0"/>
                        <a:t> 틀의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움직임 제어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752904"/>
              </p:ext>
            </p:extLst>
          </p:nvPr>
        </p:nvGraphicFramePr>
        <p:xfrm>
          <a:off x="4869160" y="1365886"/>
          <a:ext cx="4104456" cy="3362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2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2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Adapter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1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 smtClean="0"/>
                        <a:t>UserMeAdapter</a:t>
                      </a:r>
                      <a:endParaRPr lang="ko-KR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err="1" smtClean="0"/>
                        <a:t>FristFragment</a:t>
                      </a:r>
                      <a:r>
                        <a:rPr lang="ko-KR" altLang="en-US" sz="1050" dirty="0" smtClean="0"/>
                        <a:t>의</a:t>
                      </a:r>
                      <a:endParaRPr lang="en-US" altLang="ko-KR" sz="1050" dirty="0" smtClean="0"/>
                    </a:p>
                    <a:p>
                      <a:pPr latinLnBrk="1"/>
                      <a:r>
                        <a:rPr lang="ko-KR" altLang="en-US" sz="1050" dirty="0" smtClean="0"/>
                        <a:t>내 정보 표시 </a:t>
                      </a:r>
                      <a:r>
                        <a:rPr lang="en-US" altLang="ko-KR" sz="1050" dirty="0" err="1" smtClean="0"/>
                        <a:t>ListView</a:t>
                      </a:r>
                      <a:r>
                        <a:rPr lang="en-US" altLang="ko-KR" sz="1050" dirty="0" smtClean="0"/>
                        <a:t> </a:t>
                      </a:r>
                      <a:r>
                        <a:rPr lang="ko-KR" altLang="en-US" sz="1050" dirty="0" smtClean="0"/>
                        <a:t>제어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5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 smtClean="0"/>
                        <a:t>GroupAdapter</a:t>
                      </a:r>
                      <a:endParaRPr lang="ko-KR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err="1" smtClean="0"/>
                        <a:t>FristFragment</a:t>
                      </a:r>
                      <a:r>
                        <a:rPr lang="ko-KR" altLang="en-US" sz="1050" dirty="0" smtClean="0"/>
                        <a:t>의</a:t>
                      </a:r>
                      <a:endParaRPr lang="en-US" altLang="ko-KR" sz="1050" dirty="0" smtClean="0"/>
                    </a:p>
                    <a:p>
                      <a:pPr latinLnBrk="1"/>
                      <a:r>
                        <a:rPr lang="ko-KR" altLang="en-US" sz="1050" dirty="0" smtClean="0"/>
                        <a:t>그룹 정보 표시 </a:t>
                      </a:r>
                      <a:r>
                        <a:rPr lang="en-US" altLang="ko-KR" sz="1050" dirty="0" err="1" smtClean="0"/>
                        <a:t>ListView</a:t>
                      </a:r>
                      <a:r>
                        <a:rPr lang="en-US" altLang="ko-KR" sz="1050" dirty="0" smtClean="0"/>
                        <a:t> </a:t>
                      </a:r>
                      <a:r>
                        <a:rPr lang="ko-KR" altLang="en-US" sz="1050" dirty="0" smtClean="0"/>
                        <a:t>제어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1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err="1" smtClean="0"/>
                        <a:t>UserFriendAdapter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err="1" smtClean="0"/>
                        <a:t>SecondFragment</a:t>
                      </a:r>
                      <a:r>
                        <a:rPr lang="ko-KR" altLang="en-US" sz="1050" dirty="0" smtClean="0"/>
                        <a:t>의</a:t>
                      </a:r>
                      <a:endParaRPr lang="en-US" altLang="ko-KR" sz="1050" dirty="0" smtClean="0"/>
                    </a:p>
                    <a:p>
                      <a:pPr latinLnBrk="1"/>
                      <a:r>
                        <a:rPr lang="ko-KR" altLang="en-US" sz="1050" dirty="0" smtClean="0"/>
                        <a:t>친구 정보 </a:t>
                      </a:r>
                      <a:r>
                        <a:rPr lang="en-US" altLang="ko-KR" sz="1050" dirty="0" err="1" smtClean="0"/>
                        <a:t>ListView</a:t>
                      </a:r>
                      <a:r>
                        <a:rPr lang="en-US" altLang="ko-KR" sz="1050" dirty="0" smtClean="0"/>
                        <a:t> </a:t>
                      </a:r>
                      <a:r>
                        <a:rPr lang="ko-KR" altLang="en-US" sz="1050" dirty="0" smtClean="0"/>
                        <a:t>제어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8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err="1" smtClean="0"/>
                        <a:t>ShareRequestAdapter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err="1" smtClean="0"/>
                        <a:t>ThirdFragment</a:t>
                      </a:r>
                      <a:r>
                        <a:rPr lang="ko-KR" altLang="en-US" sz="1050" dirty="0" smtClean="0"/>
                        <a:t>의</a:t>
                      </a:r>
                      <a:endParaRPr lang="en-US" altLang="ko-KR" sz="1050" dirty="0" smtClean="0"/>
                    </a:p>
                    <a:p>
                      <a:pPr latinLnBrk="1"/>
                      <a:r>
                        <a:rPr lang="ko-KR" altLang="en-US" sz="1050" dirty="0" smtClean="0"/>
                        <a:t>공유 요청 정보 </a:t>
                      </a:r>
                      <a:r>
                        <a:rPr lang="en-US" altLang="ko-KR" sz="1050" dirty="0" err="1" smtClean="0"/>
                        <a:t>ListView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smtClean="0"/>
                        <a:t>제어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1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 smtClean="0"/>
                        <a:t>CustomChoiceListViewAdapter</a:t>
                      </a:r>
                      <a:endParaRPr lang="ko-KR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그룹 생성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err="1" smtClean="0"/>
                        <a:t>초대시</a:t>
                      </a:r>
                      <a:r>
                        <a:rPr lang="ko-KR" altLang="en-US" sz="1050" baseline="0" dirty="0" smtClean="0"/>
                        <a:t> </a:t>
                      </a:r>
                      <a:endParaRPr lang="en-US" altLang="ko-KR" sz="1050" baseline="0" dirty="0" smtClean="0"/>
                    </a:p>
                    <a:p>
                      <a:pPr latinLnBrk="1"/>
                      <a:r>
                        <a:rPr lang="ko-KR" altLang="en-US" sz="1050" baseline="0" dirty="0" smtClean="0"/>
                        <a:t>다중 선택 </a:t>
                      </a:r>
                      <a:r>
                        <a:rPr lang="en-US" altLang="ko-KR" sz="1050" baseline="0" dirty="0" err="1" smtClean="0"/>
                        <a:t>ListView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smtClean="0"/>
                        <a:t>제어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1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 smtClean="0"/>
                        <a:t>MyInfoWindowAdapter</a:t>
                      </a:r>
                      <a:endParaRPr lang="ko-KR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 smtClean="0"/>
                        <a:t>마커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ko-KR" altLang="en-US" sz="1050" dirty="0" err="1" smtClean="0"/>
                        <a:t>클릭시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en-US" altLang="ko-KR" sz="1050" dirty="0" err="1" smtClean="0"/>
                        <a:t>infoWindo</a:t>
                      </a:r>
                      <a:r>
                        <a:rPr lang="en-US" altLang="ko-KR" sz="1050" baseline="0" dirty="0" err="1" smtClean="0"/>
                        <a:t>w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smtClean="0"/>
                        <a:t>제어</a:t>
                      </a:r>
                      <a:endParaRPr lang="ko-KR" altLang="en-US" sz="105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55" name="직각 삼각형 54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-9282" y="2348880"/>
            <a:ext cx="806608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2253" y="2352292"/>
            <a:ext cx="53607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58" name="직각 삼각형 57"/>
          <p:cNvSpPr/>
          <p:nvPr/>
        </p:nvSpPr>
        <p:spPr>
          <a:xfrm rot="5400000">
            <a:off x="704285" y="2679481"/>
            <a:ext cx="81142" cy="10694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2253" y="1365886"/>
            <a:ext cx="536078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67" name="직각 삼각형 66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-9282" y="2852936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2253" y="2856348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74" name="직각 삼각형 73"/>
          <p:cNvSpPr/>
          <p:nvPr/>
        </p:nvSpPr>
        <p:spPr>
          <a:xfrm rot="5400000">
            <a:off x="704285" y="3183537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-9282" y="1844824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22253" y="1848236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80" name="직각 삼각형 79"/>
          <p:cNvSpPr/>
          <p:nvPr/>
        </p:nvSpPr>
        <p:spPr>
          <a:xfrm rot="5400000">
            <a:off x="704285" y="2175425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0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164524" y="692696"/>
            <a:ext cx="3263460" cy="338554"/>
            <a:chOff x="3779912" y="2453709"/>
            <a:chExt cx="3263460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Android Class</a:t>
              </a:r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 설명</a:t>
              </a:r>
              <a:r>
                <a:rPr lang="en-US" altLang="ko-KR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4/4</a:t>
              </a: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705306"/>
              </p:ext>
            </p:extLst>
          </p:nvPr>
        </p:nvGraphicFramePr>
        <p:xfrm>
          <a:off x="899592" y="2348880"/>
          <a:ext cx="3744416" cy="2538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7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etc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BackPressCloseHandler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뒤로가기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ko-KR" altLang="en-US" sz="1100" baseline="0" dirty="0" err="1" smtClean="0"/>
                        <a:t>두번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ko-KR" altLang="en-US" sz="1100" baseline="0" dirty="0" err="1" smtClean="0"/>
                        <a:t>클릭시</a:t>
                      </a:r>
                      <a:r>
                        <a:rPr lang="ko-KR" altLang="en-US" sz="1100" baseline="0" dirty="0" smtClean="0"/>
                        <a:t> 종료할 </a:t>
                      </a:r>
                      <a:r>
                        <a:rPr lang="ko-KR" altLang="en-US" sz="1100" baseline="0" dirty="0" err="1" smtClean="0"/>
                        <a:t>수있는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ko-KR" altLang="en-US" sz="1100" baseline="0" dirty="0" err="1" smtClean="0"/>
                        <a:t>핸들러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8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CheckableLinearLayout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다중 체크 </a:t>
                      </a:r>
                      <a:r>
                        <a:rPr lang="en-US" altLang="ko-KR" sz="1100" dirty="0" err="1" smtClean="0"/>
                        <a:t>ListView</a:t>
                      </a:r>
                      <a:r>
                        <a:rPr lang="ko-KR" altLang="en-US" sz="1100" dirty="0" smtClean="0"/>
                        <a:t>를</a:t>
                      </a:r>
                      <a:r>
                        <a:rPr lang="ko-KR" altLang="en-US" sz="1100" baseline="0" dirty="0" smtClean="0"/>
                        <a:t> 담는</a:t>
                      </a:r>
                      <a:endParaRPr lang="en-US" altLang="ko-KR" sz="1100" baseline="0" dirty="0" smtClean="0"/>
                    </a:p>
                    <a:p>
                      <a:pPr latinLnBrk="1"/>
                      <a:r>
                        <a:rPr lang="ko-KR" altLang="en-US" sz="1100" baseline="0" dirty="0" smtClean="0"/>
                        <a:t>컨테이너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8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MyMarkerItem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Marker </a:t>
                      </a:r>
                      <a:r>
                        <a:rPr lang="ko-KR" altLang="en-US" sz="1100" dirty="0" smtClean="0"/>
                        <a:t>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8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User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유저 정보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Group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그룹 정보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Util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Sort,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baseline="0" dirty="0" err="1" smtClean="0"/>
                        <a:t>AllEnable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관리</a:t>
                      </a:r>
                      <a:r>
                        <a:rPr lang="en-US" altLang="ko-KR" sz="1100" baseline="0" dirty="0" smtClean="0"/>
                        <a:t>, </a:t>
                      </a:r>
                      <a:r>
                        <a:rPr lang="ko-KR" altLang="en-US" sz="1100" baseline="0" dirty="0" smtClean="0"/>
                        <a:t>카테고리</a:t>
                      </a:r>
                      <a:r>
                        <a:rPr lang="en-US" altLang="ko-KR" sz="1100" baseline="0" dirty="0" smtClean="0"/>
                        <a:t>, </a:t>
                      </a:r>
                      <a:r>
                        <a:rPr lang="ko-KR" altLang="en-US" sz="1100" baseline="0" dirty="0" smtClean="0"/>
                        <a:t>서버주소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186607"/>
              </p:ext>
            </p:extLst>
          </p:nvPr>
        </p:nvGraphicFramePr>
        <p:xfrm>
          <a:off x="4788024" y="2780928"/>
          <a:ext cx="4104456" cy="121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2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2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4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Refresher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 smtClean="0"/>
                        <a:t>InfoWindowRefresher</a:t>
                      </a:r>
                      <a:endParaRPr lang="ko-KR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Picasso</a:t>
                      </a:r>
                      <a:r>
                        <a:rPr lang="en-US" altLang="ko-KR" sz="1050" baseline="0" dirty="0" smtClean="0"/>
                        <a:t> Callback </a:t>
                      </a:r>
                      <a:r>
                        <a:rPr lang="ko-KR" altLang="en-US" sz="1050" baseline="0" dirty="0" smtClean="0"/>
                        <a:t>함수</a:t>
                      </a:r>
                      <a:endParaRPr lang="en-US" altLang="ko-KR" sz="1050" baseline="0" dirty="0" smtClean="0"/>
                    </a:p>
                    <a:p>
                      <a:pPr latinLnBrk="1"/>
                      <a:r>
                        <a:rPr lang="en-US" altLang="ko-KR" sz="1050" dirty="0" err="1" smtClean="0"/>
                        <a:t>InfoWindow</a:t>
                      </a:r>
                      <a:r>
                        <a:rPr lang="en-US" altLang="ko-KR" sz="1050" dirty="0" smtClean="0"/>
                        <a:t> </a:t>
                      </a:r>
                      <a:r>
                        <a:rPr lang="ko-KR" altLang="en-US" sz="1050" dirty="0" smtClean="0"/>
                        <a:t>호출 이미지 </a:t>
                      </a:r>
                      <a:r>
                        <a:rPr lang="en-US" altLang="ko-KR" sz="1050" dirty="0" smtClean="0"/>
                        <a:t>set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 smtClean="0"/>
                        <a:t>UserRefresher</a:t>
                      </a:r>
                      <a:endParaRPr lang="ko-KR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Picasso Callback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smtClean="0"/>
                        <a:t>함수</a:t>
                      </a:r>
                      <a:endParaRPr lang="en-US" altLang="ko-KR" sz="105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aseline="0" dirty="0" smtClean="0"/>
                        <a:t>유저 프로필 사진 이미지 </a:t>
                      </a:r>
                      <a:r>
                        <a:rPr lang="en-US" altLang="ko-KR" sz="1050" baseline="0" dirty="0" smtClean="0"/>
                        <a:t>set</a:t>
                      </a:r>
                      <a:endParaRPr lang="ko-KR" altLang="en-US" sz="105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55" name="직각 삼각형 54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-9282" y="2348880"/>
            <a:ext cx="806608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2253" y="2352292"/>
            <a:ext cx="53607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58" name="직각 삼각형 57"/>
          <p:cNvSpPr/>
          <p:nvPr/>
        </p:nvSpPr>
        <p:spPr>
          <a:xfrm rot="5400000">
            <a:off x="704285" y="2679481"/>
            <a:ext cx="81142" cy="10694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2253" y="1365886"/>
            <a:ext cx="536078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67" name="직각 삼각형 66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-9282" y="2852936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2253" y="2856348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74" name="직각 삼각형 73"/>
          <p:cNvSpPr/>
          <p:nvPr/>
        </p:nvSpPr>
        <p:spPr>
          <a:xfrm rot="5400000">
            <a:off x="704285" y="3183537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-9282" y="1844824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22253" y="1848236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80" name="직각 삼각형 79"/>
          <p:cNvSpPr/>
          <p:nvPr/>
        </p:nvSpPr>
        <p:spPr>
          <a:xfrm rot="5400000">
            <a:off x="704285" y="2175425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13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164524" y="692696"/>
            <a:ext cx="3263460" cy="338554"/>
            <a:chOff x="3779912" y="2453709"/>
            <a:chExt cx="3263460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Php</a:t>
              </a:r>
              <a:r>
                <a:rPr lang="en-US" altLang="ko-KR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 </a:t>
              </a:r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설명</a:t>
              </a:r>
              <a:endParaRPr lang="en-US" altLang="ko-KR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558ED5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434171"/>
              </p:ext>
            </p:extLst>
          </p:nvPr>
        </p:nvGraphicFramePr>
        <p:xfrm>
          <a:off x="2483768" y="1052736"/>
          <a:ext cx="4248472" cy="55954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24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7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PHP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Friend_permission_check.php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친구 </a:t>
                      </a:r>
                      <a:r>
                        <a:rPr lang="en-US" altLang="ko-KR" sz="1100" dirty="0" smtClean="0"/>
                        <a:t>access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권한 체크 질의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8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Group_exit.php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그룹 나가기 질의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8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Group_invite.php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그룹 초대하기 질의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8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Group_name_chage.php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그룹 이름변경 질의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Groups_load.php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내가 속한 그룹 </a:t>
                      </a:r>
                      <a:r>
                        <a:rPr lang="en-US" altLang="ko-KR" sz="1100" dirty="0" smtClean="0"/>
                        <a:t>load </a:t>
                      </a:r>
                      <a:r>
                        <a:rPr lang="ko-KR" altLang="en-US" sz="1100" dirty="0" smtClean="0"/>
                        <a:t>질의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imageUploadToServer.php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 및 게시물 업로드 질의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Info_modify_changed_image.php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게시물 수정하기 질의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이미지 변경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Info_modify_not_changed_image.php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게시물 수정하기 질의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이미지 변경</a:t>
                      </a:r>
                      <a:r>
                        <a:rPr lang="en-US" altLang="ko-KR" sz="1100" dirty="0" smtClean="0"/>
                        <a:t>X)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Info_remove.php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게시물 제거하기 질의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Info_take.php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게시물 가져오기 질의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mapMarker_group.php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그룹용 </a:t>
                      </a:r>
                      <a:r>
                        <a:rPr lang="ko-KR" altLang="en-US" sz="1100" dirty="0" err="1" smtClean="0"/>
                        <a:t>마커</a:t>
                      </a:r>
                      <a:r>
                        <a:rPr lang="ko-KR" altLang="en-US" sz="1100" dirty="0" smtClean="0"/>
                        <a:t> 정보 </a:t>
                      </a:r>
                      <a:r>
                        <a:rPr lang="en-US" altLang="ko-KR" sz="1100" dirty="0" smtClean="0"/>
                        <a:t>load </a:t>
                      </a:r>
                      <a:r>
                        <a:rPr lang="ko-KR" altLang="en-US" sz="1100" dirty="0" smtClean="0"/>
                        <a:t>질의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mapMarker_user.php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유저용 </a:t>
                      </a:r>
                      <a:r>
                        <a:rPr lang="ko-KR" altLang="en-US" sz="1100" dirty="0" err="1" smtClean="0"/>
                        <a:t>마커</a:t>
                      </a:r>
                      <a:r>
                        <a:rPr lang="ko-KR" altLang="en-US" sz="1100" dirty="0" smtClean="0"/>
                        <a:t> 정보 </a:t>
                      </a:r>
                      <a:r>
                        <a:rPr lang="en-US" altLang="ko-KR" sz="1100" dirty="0" smtClean="0"/>
                        <a:t>load </a:t>
                      </a:r>
                      <a:r>
                        <a:rPr lang="ko-KR" altLang="en-US" sz="1100" dirty="0" smtClean="0"/>
                        <a:t>질의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modifyLocation.php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마커</a:t>
                      </a:r>
                      <a:r>
                        <a:rPr lang="ko-KR" altLang="en-US" sz="1100" dirty="0" smtClean="0"/>
                        <a:t> 위치 변경 질의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Regist_group.php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그룹 생성 질의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Regist_id.php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최초접속시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en-US" altLang="ko-KR" sz="1100" dirty="0" smtClean="0"/>
                        <a:t>id</a:t>
                      </a:r>
                      <a:r>
                        <a:rPr lang="en-US" altLang="ko-KR" sz="1100" baseline="0" dirty="0" smtClean="0"/>
                        <a:t> insert </a:t>
                      </a:r>
                      <a:r>
                        <a:rPr lang="ko-KR" altLang="en-US" sz="1100" baseline="0" dirty="0" smtClean="0"/>
                        <a:t>질의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Request_share_accept.php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공유 요청수락 질의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Request_share_permission.php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공유 요청 질의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Share_request_check.php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공유 요청 유무 확인 질의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55" name="직각 삼각형 54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2253" y="1365886"/>
            <a:ext cx="536078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67" name="직각 삼각형 66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-9282" y="2852936"/>
            <a:ext cx="806608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2253" y="2856348"/>
            <a:ext cx="53607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74" name="직각 삼각형 73"/>
          <p:cNvSpPr/>
          <p:nvPr/>
        </p:nvSpPr>
        <p:spPr>
          <a:xfrm rot="5400000">
            <a:off x="704285" y="3183537"/>
            <a:ext cx="81142" cy="10694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-9282" y="1844824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22253" y="1848236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80" name="직각 삼각형 79"/>
          <p:cNvSpPr/>
          <p:nvPr/>
        </p:nvSpPr>
        <p:spPr>
          <a:xfrm rot="5400000">
            <a:off x="704285" y="2175425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9282" y="2348880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2253" y="2352292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40" name="직각 삼각형 39"/>
          <p:cNvSpPr/>
          <p:nvPr/>
        </p:nvSpPr>
        <p:spPr>
          <a:xfrm rot="5400000">
            <a:off x="704285" y="2679481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45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-11016" y="4427820"/>
            <a:ext cx="915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[ </a:t>
            </a:r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결론 </a:t>
            </a:r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]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</p:txBody>
      </p:sp>
      <p:pic>
        <p:nvPicPr>
          <p:cNvPr id="4099" name="Picture 3" descr="C:\Users\KimChanHyup\Desktop\KakaoTalk_20170524_2257583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708" y="1751816"/>
            <a:ext cx="2688581" cy="268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프로그램 흐름 및 구조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56927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164524" y="692696"/>
            <a:ext cx="3263460" cy="338554"/>
            <a:chOff x="3779912" y="2453709"/>
            <a:chExt cx="3263460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프로그램 성과</a:t>
              </a:r>
              <a:endParaRPr lang="en-US" altLang="ko-KR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558ED5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45" name="직각 삼각형 44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프로그램 흐름 및 구조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07374" y="1055874"/>
            <a:ext cx="68490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kumimoji="1" lang="ko-KR" altLang="en-US" sz="12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게시물의 </a:t>
            </a:r>
            <a:r>
              <a:rPr kumimoji="1" lang="en-US" altLang="ko-KR" sz="12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Marker </a:t>
            </a:r>
            <a:r>
              <a:rPr kumimoji="1" lang="ko-KR" altLang="en-US" sz="12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단위로 관리하여 차별화</a:t>
            </a:r>
            <a:r>
              <a:rPr kumimoji="1" lang="en-US" altLang="ko-KR" sz="12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다수의 게시물들을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지도상 일목요연하게 확인</a:t>
            </a:r>
            <a:endParaRPr kumimoji="1" lang="en-US" altLang="ko-KR" sz="12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endParaRPr kumimoji="1" lang="en-US" altLang="ko-KR" sz="12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2. 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내 지도</a:t>
            </a:r>
            <a:r>
              <a:rPr kumimoji="1" lang="en-US" altLang="ko-KR" sz="12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뿐만 아니라  친구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그룹 지도를 활용하여 다른 사람들과 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Communication</a:t>
            </a:r>
          </a:p>
          <a:p>
            <a:endParaRPr kumimoji="1" lang="en-US" altLang="ko-KR" sz="12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228600" indent="-228600">
              <a:buAutoNum type="arabicPeriod" startAt="3"/>
            </a:pP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Facebook </a:t>
            </a:r>
            <a:r>
              <a:rPr kumimoji="1" lang="ko-KR" altLang="en-US" sz="12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연동을 통한 </a:t>
            </a:r>
            <a:r>
              <a:rPr kumimoji="1" lang="en-US" altLang="ko-KR" sz="12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Facebook</a:t>
            </a:r>
            <a:r>
              <a:rPr kumimoji="1" lang="ko-KR" altLang="en-US" sz="12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친구들과의 </a:t>
            </a:r>
            <a:r>
              <a:rPr kumimoji="1" lang="en-US" altLang="ko-KR" sz="12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App</a:t>
            </a:r>
            <a:r>
              <a:rPr kumimoji="1" lang="ko-KR" altLang="en-US" sz="12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사용으로 광고나 허위 </a:t>
            </a:r>
            <a:r>
              <a:rPr kumimoji="1" lang="ko-KR" altLang="en-US" sz="1200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포스팅에</a:t>
            </a:r>
            <a:r>
              <a:rPr kumimoji="1" lang="ko-KR" altLang="en-US" sz="12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의존하지 않는 </a:t>
            </a:r>
            <a:endParaRPr kumimoji="1" lang="en-US" altLang="ko-KR" sz="12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건전한 </a:t>
            </a:r>
            <a:r>
              <a:rPr kumimoji="1" lang="ko-KR" altLang="en-US" sz="12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추천</a:t>
            </a:r>
            <a:endParaRPr kumimoji="1" lang="en-US" altLang="ko-KR" sz="12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228600" indent="-228600">
              <a:buAutoNum type="arabicPeriod"/>
            </a:pPr>
            <a:endParaRPr kumimoji="1" lang="en-US" altLang="ko-KR" sz="12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164524" y="2420888"/>
            <a:ext cx="3263460" cy="338554"/>
            <a:chOff x="3779912" y="2453709"/>
            <a:chExt cx="3263460" cy="338554"/>
          </a:xfrm>
        </p:grpSpPr>
        <p:sp>
          <p:nvSpPr>
            <p:cNvPr id="29" name="갈매기형 수장 28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갈매기형 수장 30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학습 효과</a:t>
              </a:r>
              <a:endParaRPr lang="en-US" altLang="ko-KR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558ED5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107374" y="2761992"/>
            <a:ext cx="68490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Android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의 전반적인 지식 습득과 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Class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들간의 관계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MVC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패턴의 학습</a:t>
            </a:r>
            <a:endParaRPr kumimoji="1" lang="en-US" altLang="ko-KR" sz="12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228600" indent="-228600">
              <a:buAutoNum type="arabicPeriod"/>
            </a:pPr>
            <a:endParaRPr kumimoji="1" lang="en-US" altLang="ko-KR" sz="12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228600" indent="-228600">
              <a:buAutoNum type="arabicPeriod"/>
            </a:pP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네트워크를 활용한 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Server-Client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간의 데이터 송수신 개념 학습</a:t>
            </a:r>
            <a:endParaRPr kumimoji="1" lang="en-US" altLang="ko-KR" sz="12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228600" indent="-228600">
              <a:buAutoNum type="arabicPeriod"/>
            </a:pPr>
            <a:endParaRPr kumimoji="1" lang="en-US" altLang="ko-KR" sz="12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228600" indent="-228600">
              <a:buAutoNum type="arabicPeriod"/>
            </a:pPr>
            <a:r>
              <a:rPr kumimoji="1" lang="en-US" altLang="ko-KR" sz="12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DataBase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의 설계 및 사용방법과 </a:t>
            </a:r>
            <a:r>
              <a:rPr kumimoji="1" lang="en-US" altLang="ko-KR" sz="12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php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를 통한 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Query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문 작성</a:t>
            </a:r>
            <a:endParaRPr kumimoji="1" lang="en-US" altLang="ko-KR" sz="12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228600" indent="-228600">
              <a:buAutoNum type="arabicPeriod"/>
            </a:pPr>
            <a:endParaRPr kumimoji="1" lang="en-US" altLang="ko-KR" sz="12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228600" indent="-228600">
              <a:buAutoNum type="arabicPeriod"/>
            </a:pP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다양한 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Library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적용으로 인한 프로그램 안정화 방법 습득</a:t>
            </a:r>
            <a:endParaRPr kumimoji="1" lang="en-US" altLang="ko-KR" sz="12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228600" indent="-228600">
              <a:buAutoNum type="arabicPeriod"/>
            </a:pPr>
            <a:endParaRPr kumimoji="1" lang="en-US" altLang="ko-KR" sz="12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228600" indent="-228600">
              <a:buAutoNum type="arabicPeriod"/>
            </a:pPr>
            <a:r>
              <a:rPr kumimoji="1" lang="ko-KR" altLang="en-US" sz="12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쓰레드를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이용한 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Concurrent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한 프로그래밍 능력 습득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endParaRPr kumimoji="1" lang="en-US" altLang="ko-KR" sz="12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164524" y="4725144"/>
            <a:ext cx="3263460" cy="338554"/>
            <a:chOff x="3779912" y="2453709"/>
            <a:chExt cx="3263460" cy="338554"/>
          </a:xfrm>
        </p:grpSpPr>
        <p:sp>
          <p:nvSpPr>
            <p:cNvPr id="43" name="갈매기형 수장 42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갈매기형 수장 45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보완해야될</a:t>
              </a:r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 점</a:t>
              </a:r>
              <a:endParaRPr lang="en-US" altLang="ko-KR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558ED5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107374" y="5098990"/>
            <a:ext cx="68490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ko-KR" altLang="en-US" sz="12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빅데이터를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활용한 유저 맞춤 추천시스템</a:t>
            </a:r>
            <a:endParaRPr kumimoji="1" lang="en-US" altLang="ko-KR" sz="12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228600" indent="-228600">
              <a:buAutoNum type="arabicPeriod"/>
            </a:pPr>
            <a:endParaRPr kumimoji="1" lang="en-US" altLang="ko-KR" sz="12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228600" indent="-228600">
              <a:buAutoNum type="arabicPeriod"/>
            </a:pP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데이터 </a:t>
            </a:r>
            <a:r>
              <a:rPr kumimoji="1" lang="ko-KR" altLang="en-US" sz="12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마이닝을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통한 감정분석</a:t>
            </a:r>
            <a:endParaRPr kumimoji="1" lang="en-US" altLang="ko-KR" sz="12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228600" indent="-228600">
              <a:buAutoNum type="arabicPeriod"/>
            </a:pPr>
            <a:endParaRPr kumimoji="1" lang="en-US" altLang="ko-KR" sz="12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228600" indent="-228600">
              <a:buAutoNum type="arabicPeriod"/>
            </a:pP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Socket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또는 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Long-Polling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방식으로 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Client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간 실시간 통신 구성</a:t>
            </a:r>
            <a:endParaRPr kumimoji="1" lang="en-US" altLang="ko-KR" sz="12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228600" indent="-228600">
              <a:buAutoNum type="arabicPeriod"/>
            </a:pPr>
            <a:endParaRPr kumimoji="1" lang="en-US" altLang="ko-KR" sz="12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228600" indent="-228600">
              <a:buAutoNum type="arabicPeriod"/>
            </a:pP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Google Map API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를 </a:t>
            </a:r>
            <a:r>
              <a:rPr kumimoji="1" lang="en-US" altLang="ko-KR" sz="12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Naver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Map API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로 대체</a:t>
            </a:r>
            <a:endParaRPr kumimoji="1" lang="en-US" altLang="ko-KR" sz="12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586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-11016" y="4427820"/>
            <a:ext cx="915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[ </a:t>
            </a:r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동영상 시연 </a:t>
            </a:r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]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</p:txBody>
      </p:sp>
      <p:pic>
        <p:nvPicPr>
          <p:cNvPr id="4099" name="Picture 3" descr="C:\Users\KimChanHyup\Desktop\KakaoTalk_20170524_2257583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708" y="1751816"/>
            <a:ext cx="2688581" cy="268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프로그램 흐름 및 구조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b="1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b="1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142866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5075" y="6218974"/>
            <a:ext cx="915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[ </a:t>
            </a:r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동영상 시연 </a:t>
            </a:r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]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프로그램 흐름 및 구조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b="1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b="1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67" y="706364"/>
            <a:ext cx="2639431" cy="5265188"/>
          </a:xfrm>
          <a:prstGeom prst="rect">
            <a:avLst/>
          </a:prstGeom>
        </p:spPr>
      </p:pic>
      <p:pic>
        <p:nvPicPr>
          <p:cNvPr id="2" name="KakaoTalk_Video_20170525_1523_19_1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72800" y="1208354"/>
            <a:ext cx="2388546" cy="42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6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-11016" y="4427820"/>
            <a:ext cx="915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[ ETC ]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</p:txBody>
      </p:sp>
      <p:pic>
        <p:nvPicPr>
          <p:cNvPr id="4099" name="Picture 3" descr="C:\Users\KimChanHyup\Desktop\KakaoTalk_20170524_2257583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708" y="1751816"/>
            <a:ext cx="2688581" cy="268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프로그램 흐름 및 구조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 시연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354828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164524" y="692696"/>
            <a:ext cx="3263460" cy="338554"/>
            <a:chOff x="3779912" y="2453709"/>
            <a:chExt cx="3263460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역할분담</a:t>
              </a:r>
              <a:endParaRPr lang="en-US" altLang="ko-KR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558ED5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699382" y="1953707"/>
            <a:ext cx="2656594" cy="341632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Android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  프로그램 </a:t>
            </a: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모듈 구성</a:t>
            </a:r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  Facebook </a:t>
            </a:r>
            <a:r>
              <a:rPr lang="ko-KR" altLang="en-US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연동로그인</a:t>
            </a:r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  공유</a:t>
            </a: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그룹화</a:t>
            </a:r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  </a:t>
            </a:r>
            <a:r>
              <a:rPr lang="ko-KR" altLang="en-US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친구검색</a:t>
            </a:r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en-US" sz="1200" dirty="0" err="1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테스팅</a:t>
            </a:r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 </a:t>
            </a:r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Server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en-US" altLang="ko-KR" sz="1200" dirty="0" err="1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Mysql</a:t>
            </a: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en-US" altLang="ko-KR" sz="1200" dirty="0" err="1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DataBase</a:t>
            </a: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설계</a:t>
            </a:r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  </a:t>
            </a:r>
            <a:r>
              <a:rPr lang="en-US" altLang="ko-KR" sz="1200" dirty="0" err="1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Php</a:t>
            </a: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코드 작성</a:t>
            </a:r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292081" y="1953707"/>
            <a:ext cx="2664295" cy="338169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Android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프로그램 </a:t>
            </a:r>
            <a:r>
              <a:rPr lang="en-US" altLang="ko-KR" sz="1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UI </a:t>
            </a: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구성</a:t>
            </a:r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서버</a:t>
            </a: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–</a:t>
            </a:r>
            <a:r>
              <a:rPr lang="ko-KR" altLang="en-US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클라이언트 간 파일 업로드</a:t>
            </a:r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장소검색 기능 </a:t>
            </a:r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게시물 작성</a:t>
            </a:r>
            <a:r>
              <a:rPr lang="en-US" altLang="ko-KR" sz="1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기능 </a:t>
            </a:r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이미지 파일 </a:t>
            </a: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Load</a:t>
            </a:r>
            <a:r>
              <a:rPr lang="ko-KR" altLang="en-US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에 </a:t>
            </a:r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 대한 속도 개선화</a:t>
            </a:r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en-US" altLang="ko-KR" sz="1200" dirty="0" err="1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GoogleMap</a:t>
            </a: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연동</a:t>
            </a:r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이미지 </a:t>
            </a:r>
            <a:r>
              <a:rPr lang="ko-KR" altLang="en-US" sz="1200" dirty="0" err="1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크롭</a:t>
            </a: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편집</a:t>
            </a: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en-US" sz="1200" dirty="0" err="1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테스팅</a:t>
            </a:r>
            <a:endParaRPr lang="en-US" altLang="ko-KR" sz="105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231956" y="1875254"/>
            <a:ext cx="648072" cy="217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김찬</a:t>
            </a:r>
            <a:r>
              <a:rPr lang="ko-KR" altLang="en-US" sz="1100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협</a:t>
            </a:r>
            <a:endParaRPr lang="ko-KR" altLang="en-US" sz="11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804248" y="1877852"/>
            <a:ext cx="648072" cy="217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김시원</a:t>
            </a:r>
            <a:endParaRPr lang="ko-KR" altLang="en-US" sz="11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pic>
        <p:nvPicPr>
          <p:cNvPr id="46" name="Picture 2" descr="http://gooswiki.com/images/e/eb/Android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028" y="3102420"/>
            <a:ext cx="645329" cy="76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286" y="4507767"/>
            <a:ext cx="1027674" cy="820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2" descr="http://gooswiki.com/images/e/eb/Android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770" y="3460923"/>
            <a:ext cx="645329" cy="76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2253" y="1352140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49" name="직각 삼각형 48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각 삼각형 49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프로그램 흐름 및 구조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 시연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-9282" y="1844824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2253" y="1848236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57" name="직각 삼각형 56"/>
          <p:cNvSpPr/>
          <p:nvPr/>
        </p:nvSpPr>
        <p:spPr>
          <a:xfrm rot="5400000">
            <a:off x="704285" y="2175425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37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164524" y="692696"/>
            <a:ext cx="3263460" cy="338554"/>
            <a:chOff x="3779912" y="2453709"/>
            <a:chExt cx="3263460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개발환경</a:t>
              </a:r>
              <a:endParaRPr lang="en-US" altLang="ko-KR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558ED5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pic>
        <p:nvPicPr>
          <p:cNvPr id="48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1080120" cy="100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91" y="4066381"/>
            <a:ext cx="1369569" cy="72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87" y="5043417"/>
            <a:ext cx="1762773" cy="141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29" y="2773525"/>
            <a:ext cx="1746665" cy="92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2771800" y="1484784"/>
            <a:ext cx="56886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en-US" altLang="ko-KR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Open</a:t>
            </a:r>
            <a:r>
              <a:rPr kumimoji="1" lang="ko-KR" altLang="en-US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소스로 구현 용이</a:t>
            </a: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많은 사람들이 이용할 수 있도록 </a:t>
            </a:r>
            <a:r>
              <a:rPr kumimoji="1" lang="ko-KR" altLang="en-US" sz="11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타겟</a:t>
            </a: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kumimoji="1" lang="en-US" altLang="ko-KR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Google Map </a:t>
            </a:r>
            <a:r>
              <a:rPr kumimoji="1" lang="ko-KR" altLang="en-US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활용에 용이</a:t>
            </a: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771800" y="2780928"/>
            <a:ext cx="56886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서버</a:t>
            </a:r>
            <a:r>
              <a:rPr kumimoji="1" lang="en-US" altLang="ko-KR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-</a:t>
            </a:r>
            <a:r>
              <a:rPr kumimoji="1" lang="ko-KR" altLang="en-US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클라이언트 구조에 </a:t>
            </a:r>
            <a:r>
              <a:rPr kumimoji="1" lang="en-US" altLang="ko-KR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Middle Layer </a:t>
            </a:r>
            <a:r>
              <a:rPr kumimoji="1" lang="ko-KR" altLang="en-US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역할을 하여 </a:t>
            </a:r>
            <a:r>
              <a:rPr kumimoji="1" lang="en-US" altLang="ko-KR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3Layer </a:t>
            </a:r>
            <a:r>
              <a:rPr kumimoji="1" lang="ko-KR" altLang="en-US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구조 형성</a:t>
            </a: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kumimoji="1" lang="en-US" altLang="ko-KR" sz="11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클라이언트와 서버간 통신에 중간 단계를 이뤄 </a:t>
            </a:r>
            <a:r>
              <a:rPr kumimoji="1" lang="ko-KR" altLang="en-US" sz="11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보안성</a:t>
            </a:r>
            <a:r>
              <a:rPr kumimoji="1" lang="ko-KR" altLang="en-US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증가</a:t>
            </a: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kumimoji="1" lang="en-US" altLang="ko-KR" sz="11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kumimoji="1" lang="en-US" altLang="ko-KR" sz="11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MySql</a:t>
            </a:r>
            <a:r>
              <a:rPr kumimoji="1" lang="ko-KR" altLang="en-US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과 상호연동 용이</a:t>
            </a: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771800" y="4002449"/>
            <a:ext cx="56886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en-US" altLang="ko-KR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Tomcat</a:t>
            </a:r>
            <a:r>
              <a:rPr kumimoji="1" lang="ko-KR" altLang="en-US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에 비교하여 비교적 속도 빠름</a:t>
            </a: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kumimoji="1" lang="en-US" altLang="ko-KR" sz="11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서버에서 데이터 </a:t>
            </a:r>
            <a:r>
              <a:rPr kumimoji="1" lang="ko-KR" altLang="en-US" sz="11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가공없이</a:t>
            </a:r>
            <a:r>
              <a:rPr kumimoji="1" lang="ko-KR" altLang="en-US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질의의 처리만 함</a:t>
            </a: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kumimoji="1" lang="en-US" altLang="ko-KR" sz="11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무료 소프트웨어</a:t>
            </a: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771800" y="5467871"/>
            <a:ext cx="5688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데이터 사이의 관계를 표현하는데 적절</a:t>
            </a: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kumimoji="1" lang="en-US" altLang="ko-KR" sz="11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상업적 목적으로 사용될 경우 유료 </a:t>
            </a:r>
            <a:r>
              <a:rPr kumimoji="1" lang="en-US" altLang="ko-KR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Oracle</a:t>
            </a:r>
            <a:r>
              <a:rPr kumimoji="1" lang="ko-KR" altLang="en-US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보다 적절</a:t>
            </a: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2253" y="1352140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44" name="직각 삼각형 43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직각 삼각형 44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프로그램 흐름 및 구조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 시연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-9282" y="1844824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22253" y="1848236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56" name="직각 삼각형 55"/>
          <p:cNvSpPr/>
          <p:nvPr/>
        </p:nvSpPr>
        <p:spPr>
          <a:xfrm rot="5400000">
            <a:off x="704285" y="2175425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5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43608" y="5302949"/>
            <a:ext cx="70567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사용자가 방문한 음식점의 위치를 기반으로 음식사진과 해당 업체의 정보를 올려 나만의 지도기반 음식점 관리가 가능하다</a:t>
            </a: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.</a:t>
            </a:r>
            <a:r>
              <a:rPr lang="ko-KR" altLang="en-US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지도기반의 음식 게시물을 </a:t>
            </a: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Facebook </a:t>
            </a:r>
            <a:r>
              <a:rPr lang="ko-KR" altLang="en-US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친구들과 함께 공유하고</a:t>
            </a: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그룹화하여 효율적인 소통이 가능하다</a:t>
            </a: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endParaRPr lang="ko-KR" altLang="en-US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33" y="1170747"/>
            <a:ext cx="1966494" cy="3922800"/>
          </a:xfrm>
          <a:prstGeom prst="rect">
            <a:avLst/>
          </a:prstGeom>
        </p:spPr>
      </p:pic>
      <p:pic>
        <p:nvPicPr>
          <p:cNvPr id="15" name="Picture 2" descr="C:\Users\KimChanHyup\Desktop\KakaoTalk_20170524_20525548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153" y="1530787"/>
            <a:ext cx="1818744" cy="319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1164524" y="692696"/>
            <a:ext cx="1728192" cy="338554"/>
            <a:chOff x="3779912" y="2453709"/>
            <a:chExt cx="1728192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139750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소개 및 개요</a:t>
              </a:r>
              <a:endParaRPr lang="en-US" altLang="ko-KR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558ED5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2253" y="1352140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50" name="직각 삼각형 49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직각 삼각형 50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-9282" y="1844824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22253" y="1848236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56" name="직각 삼각형 55"/>
          <p:cNvSpPr/>
          <p:nvPr/>
        </p:nvSpPr>
        <p:spPr>
          <a:xfrm rot="5400000">
            <a:off x="704285" y="2175425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-9282" y="2348880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2253" y="2352292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60" name="직각 삼각형 59"/>
          <p:cNvSpPr/>
          <p:nvPr/>
        </p:nvSpPr>
        <p:spPr>
          <a:xfrm rot="5400000">
            <a:off x="704285" y="2679481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시나리오 및 기대효과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프로젝트 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402481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164524" y="692696"/>
            <a:ext cx="3263460" cy="338554"/>
            <a:chOff x="3779912" y="2453709"/>
            <a:chExt cx="3263460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개발일</a:t>
              </a:r>
              <a:r>
                <a:rPr lang="ko-KR" altLang="en-US" sz="1600" b="1" dirty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정</a:t>
              </a:r>
              <a:endParaRPr lang="en-US" altLang="ko-KR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558ED5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68" y="1360636"/>
            <a:ext cx="7937500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프로그램 흐름 및 구조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 시연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2253" y="1352140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49" name="직각 삼각형 48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-9282" y="1844824"/>
            <a:ext cx="806608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22253" y="1848236"/>
            <a:ext cx="536078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59" name="직각 삼각형 5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직각 삼각형 59"/>
          <p:cNvSpPr/>
          <p:nvPr/>
        </p:nvSpPr>
        <p:spPr>
          <a:xfrm rot="5400000">
            <a:off x="704285" y="2175425"/>
            <a:ext cx="81142" cy="10694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87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11017" y="2910136"/>
            <a:ext cx="9155017" cy="97590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감사합니다</a:t>
            </a:r>
            <a:r>
              <a:rPr lang="en-US" altLang="ko-KR" sz="20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Q &amp; A</a:t>
            </a:r>
            <a:endParaRPr lang="ko-KR" altLang="en-US" sz="20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1017" y="3963551"/>
            <a:ext cx="9155017" cy="3347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201100089 </a:t>
            </a:r>
            <a:r>
              <a:rPr lang="ko-KR" altLang="en-US" sz="1050" dirty="0" err="1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김찬협</a:t>
            </a:r>
            <a:r>
              <a:rPr lang="ko-KR" altLang="en-US" sz="105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      </a:t>
            </a:r>
            <a:r>
              <a:rPr lang="en-US" altLang="ko-KR" sz="105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201200587 </a:t>
            </a:r>
            <a:r>
              <a:rPr lang="ko-KR" altLang="en-US" sz="105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김시원</a:t>
            </a:r>
            <a:endParaRPr lang="ko-KR" altLang="en-US" sz="105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20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2253" y="1352140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7" name="직각 삼각형 26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각 삼각형 34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164524" y="692696"/>
            <a:ext cx="1728192" cy="338554"/>
            <a:chOff x="3779912" y="2453709"/>
            <a:chExt cx="1728192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139750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기존 시스템</a:t>
              </a:r>
              <a:endParaRPr lang="en-US" altLang="ko-KR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558ED5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grpSp>
        <p:nvGrpSpPr>
          <p:cNvPr id="23" name="그룹 22"/>
          <p:cNvGrpSpPr>
            <a:grpSpLocks/>
          </p:cNvGrpSpPr>
          <p:nvPr/>
        </p:nvGrpSpPr>
        <p:grpSpPr bwMode="auto">
          <a:xfrm>
            <a:off x="5996756" y="1323225"/>
            <a:ext cx="2679700" cy="3041879"/>
            <a:chOff x="5562496" y="1172575"/>
            <a:chExt cx="2678568" cy="3839552"/>
          </a:xfrm>
        </p:grpSpPr>
        <p:pic>
          <p:nvPicPr>
            <p:cNvPr id="28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4940" y="1172575"/>
              <a:ext cx="1529834" cy="944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496" y="1974037"/>
              <a:ext cx="2678568" cy="2617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10"/>
            <p:cNvSpPr txBox="1">
              <a:spLocks noChangeArrowheads="1"/>
            </p:cNvSpPr>
            <p:nvPr/>
          </p:nvSpPr>
          <p:spPr bwMode="auto">
            <a:xfrm>
              <a:off x="5562496" y="4704350"/>
              <a:ext cx="236083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/>
              <a:r>
                <a:rPr lang="en-US" altLang="ko-KR" sz="1400" b="1" dirty="0">
                  <a:solidFill>
                    <a:schemeClr val="bg1"/>
                  </a:solidFill>
                </a:rPr>
                <a:t>SNS 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음식후기 </a:t>
              </a:r>
              <a:r>
                <a:rPr lang="ko-KR" altLang="en-US" sz="1400" b="1" dirty="0" err="1">
                  <a:solidFill>
                    <a:schemeClr val="bg1"/>
                  </a:solidFill>
                </a:rPr>
                <a:t>포스팅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>
            <a:grpSpLocks/>
          </p:cNvGrpSpPr>
          <p:nvPr/>
        </p:nvGrpSpPr>
        <p:grpSpPr bwMode="auto">
          <a:xfrm>
            <a:off x="3728963" y="1311639"/>
            <a:ext cx="1635125" cy="2977720"/>
            <a:chOff x="3442121" y="1164026"/>
            <a:chExt cx="1633935" cy="3757252"/>
          </a:xfrm>
        </p:grpSpPr>
        <p:pic>
          <p:nvPicPr>
            <p:cNvPr id="32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0598" y="1164026"/>
              <a:ext cx="1133345" cy="703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7232" y="1837254"/>
              <a:ext cx="1370514" cy="2890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Box 8"/>
            <p:cNvSpPr txBox="1">
              <a:spLocks noChangeArrowheads="1"/>
            </p:cNvSpPr>
            <p:nvPr/>
          </p:nvSpPr>
          <p:spPr bwMode="auto">
            <a:xfrm>
              <a:off x="3442121" y="4715036"/>
              <a:ext cx="1633935" cy="206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/>
              <a:r>
                <a:rPr lang="en-US" altLang="ko-KR" sz="1400" b="1">
                  <a:solidFill>
                    <a:schemeClr val="bg1"/>
                  </a:solidFill>
                </a:rPr>
                <a:t>IOS</a:t>
              </a:r>
              <a:r>
                <a:rPr lang="ko-KR" altLang="en-US" sz="1400" b="1">
                  <a:solidFill>
                    <a:schemeClr val="bg1"/>
                  </a:solidFill>
                </a:rPr>
                <a:t>기반 사진 장소별 보기</a:t>
              </a:r>
            </a:p>
          </p:txBody>
        </p:sp>
      </p:grpSp>
      <p:grpSp>
        <p:nvGrpSpPr>
          <p:cNvPr id="42" name="그룹 41"/>
          <p:cNvGrpSpPr>
            <a:grpSpLocks/>
          </p:cNvGrpSpPr>
          <p:nvPr/>
        </p:nvGrpSpPr>
        <p:grpSpPr bwMode="auto">
          <a:xfrm>
            <a:off x="1115616" y="1209848"/>
            <a:ext cx="1787525" cy="3268322"/>
            <a:chOff x="971600" y="1052736"/>
            <a:chExt cx="1787218" cy="4123660"/>
          </a:xfrm>
        </p:grpSpPr>
        <p:pic>
          <p:nvPicPr>
            <p:cNvPr id="43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686838"/>
              <a:ext cx="1787218" cy="3178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052736"/>
              <a:ext cx="587315" cy="579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558" y="1124203"/>
              <a:ext cx="1171575" cy="44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Box 12"/>
            <p:cNvSpPr txBox="1">
              <a:spLocks noChangeArrowheads="1"/>
            </p:cNvSpPr>
            <p:nvPr/>
          </p:nvSpPr>
          <p:spPr bwMode="auto">
            <a:xfrm>
              <a:off x="1008494" y="4868619"/>
              <a:ext cx="167831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/>
              <a:r>
                <a:rPr lang="ko-KR" altLang="en-US" sz="1400" b="1" dirty="0">
                  <a:solidFill>
                    <a:schemeClr val="bg1"/>
                  </a:solidFill>
                </a:rPr>
                <a:t>갤러리 내부저장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275856" y="4376121"/>
            <a:ext cx="2671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IOS </a:t>
            </a:r>
            <a:r>
              <a:rPr kumimoji="1" lang="ko-KR" altLang="en-US" sz="12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장소별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사진 보기</a:t>
            </a:r>
            <a:endParaRPr kumimoji="1" lang="ko-KR" altLang="en-US" sz="12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04239" y="4376121"/>
            <a:ext cx="2671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갤러리 내부 저장</a:t>
            </a:r>
            <a:endParaRPr kumimoji="1" lang="ko-KR" altLang="en-US" sz="12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821055" y="4376121"/>
            <a:ext cx="3150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블로그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웹 </a:t>
            </a:r>
            <a:r>
              <a:rPr kumimoji="1" lang="ko-KR" altLang="en-US" sz="12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포스팅</a:t>
            </a:r>
            <a:endParaRPr kumimoji="1" lang="ko-KR" altLang="en-US" sz="12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5576" y="4941168"/>
            <a:ext cx="2808312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05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찾아보는데 어려움</a:t>
            </a:r>
            <a:endParaRPr kumimoji="1" lang="en-US" altLang="ko-KR" sz="105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kumimoji="1" lang="en-US" altLang="ko-KR" sz="105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05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공유를 위한 별도의 매체가 필요</a:t>
            </a:r>
            <a:endParaRPr kumimoji="1" lang="en-US" altLang="ko-KR" sz="105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kumimoji="1" lang="ko-KR" altLang="en-US" sz="105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05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음식에 대한 세부 내용이 기술되지</a:t>
            </a:r>
            <a:endParaRPr kumimoji="1" lang="en-US" altLang="ko-KR" sz="105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kumimoji="1" lang="en-US" altLang="ko-KR" sz="105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</a:t>
            </a:r>
            <a:r>
              <a:rPr kumimoji="1" lang="ko-KR" altLang="en-US" sz="105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않음</a:t>
            </a:r>
            <a:endParaRPr kumimoji="1" lang="en-US" altLang="ko-KR" sz="105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endParaRPr kumimoji="1" lang="en-US" altLang="ko-KR" sz="105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endParaRPr kumimoji="1" lang="en-US" altLang="ko-KR" sz="105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endParaRPr kumimoji="1" lang="en-US" altLang="ko-KR" sz="105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347864" y="4922584"/>
            <a:ext cx="28083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05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사진에 대한 </a:t>
            </a:r>
            <a:r>
              <a:rPr kumimoji="1" lang="ko-KR" altLang="en-US" sz="105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장소별</a:t>
            </a:r>
            <a:r>
              <a:rPr kumimoji="1" lang="ko-KR" altLang="en-US" sz="105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보기 기능 제공</a:t>
            </a:r>
            <a:endParaRPr kumimoji="1" lang="en-US" altLang="ko-KR" sz="105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kumimoji="1" lang="en-US" altLang="ko-KR" sz="105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05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세부 내용이 기술되지 않음</a:t>
            </a:r>
            <a:r>
              <a:rPr kumimoji="1" lang="en-US" altLang="ko-KR" sz="105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pPr marL="171450" indent="-171450">
              <a:buFont typeface="Arial" pitchFamily="34" charset="0"/>
              <a:buChar char="•"/>
            </a:pPr>
            <a:endParaRPr kumimoji="1" lang="en-US" altLang="ko-KR" sz="105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05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음식사진 뿐만 아니라 모든</a:t>
            </a:r>
            <a:endParaRPr kumimoji="1" lang="en-US" altLang="ko-KR" sz="105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kumimoji="1" lang="ko-KR" altLang="en-US" sz="105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사진이 지도에 띄워짐</a:t>
            </a:r>
            <a:endParaRPr kumimoji="1" lang="en-US" altLang="ko-KR" sz="105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endParaRPr kumimoji="1" lang="en-US" altLang="ko-KR" sz="105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endParaRPr kumimoji="1" lang="ko-KR" altLang="en-US" sz="105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56176" y="4922584"/>
            <a:ext cx="2808312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05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음식에 대한 상세한 설명 제공</a:t>
            </a:r>
            <a:endParaRPr kumimoji="1" lang="en-US" altLang="ko-KR" sz="105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kumimoji="1" lang="en-US" altLang="ko-KR" sz="105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05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한눈에 많은 음식에 대한 정보를 </a:t>
            </a:r>
            <a:endParaRPr kumimoji="1" lang="en-US" altLang="ko-KR" sz="105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kumimoji="1" lang="en-US" altLang="ko-KR" sz="105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</a:t>
            </a:r>
            <a:r>
              <a:rPr kumimoji="1" lang="ko-KR" altLang="en-US" sz="105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보는데 </a:t>
            </a:r>
            <a:r>
              <a:rPr kumimoji="1" lang="ko-KR" altLang="en-US" sz="105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어려움</a:t>
            </a:r>
            <a:endParaRPr kumimoji="1" lang="en-US" altLang="ko-KR" sz="105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endParaRPr kumimoji="1" lang="en-US" altLang="ko-KR" sz="105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05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광고 허위 </a:t>
            </a:r>
            <a:r>
              <a:rPr kumimoji="1" lang="ko-KR" altLang="en-US" sz="105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정보가 </a:t>
            </a:r>
            <a:r>
              <a:rPr kumimoji="1" lang="ko-KR" altLang="en-US" sz="105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많아 신뢰도가 낮음</a:t>
            </a:r>
            <a:endParaRPr kumimoji="1" lang="en-US" altLang="ko-KR" sz="105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endParaRPr kumimoji="1" lang="ko-KR" altLang="en-US" sz="105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3211169" y="4427281"/>
            <a:ext cx="0" cy="203707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5796136" y="4426095"/>
            <a:ext cx="0" cy="20376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-9282" y="1844824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2253" y="1848236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57" name="직각 삼각형 56"/>
          <p:cNvSpPr/>
          <p:nvPr/>
        </p:nvSpPr>
        <p:spPr>
          <a:xfrm rot="5400000">
            <a:off x="704285" y="2175425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-9282" y="2348880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22253" y="2352292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61" name="직각 삼각형 60"/>
          <p:cNvSpPr/>
          <p:nvPr/>
        </p:nvSpPr>
        <p:spPr>
          <a:xfrm rot="5400000">
            <a:off x="704285" y="2679481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시나리오 및 기대효과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프로젝트 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266128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/>
          <p:cNvSpPr/>
          <p:nvPr/>
        </p:nvSpPr>
        <p:spPr>
          <a:xfrm>
            <a:off x="6876256" y="2132856"/>
            <a:ext cx="2088232" cy="208823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78.4%</a:t>
            </a:r>
            <a:endParaRPr lang="ko-KR" altLang="en-US" sz="3600" dirty="0"/>
          </a:p>
        </p:txBody>
      </p:sp>
      <p:sp>
        <p:nvSpPr>
          <p:cNvPr id="35" name="타원 34"/>
          <p:cNvSpPr/>
          <p:nvPr/>
        </p:nvSpPr>
        <p:spPr>
          <a:xfrm>
            <a:off x="1835696" y="1446675"/>
            <a:ext cx="2088232" cy="20882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94.7%</a:t>
            </a:r>
            <a:endParaRPr lang="ko-KR" altLang="en-US" sz="3600" dirty="0"/>
          </a:p>
        </p:txBody>
      </p:sp>
      <p:sp>
        <p:nvSpPr>
          <p:cNvPr id="2" name="타원 1"/>
          <p:cNvSpPr/>
          <p:nvPr/>
        </p:nvSpPr>
        <p:spPr>
          <a:xfrm>
            <a:off x="4643576" y="1159385"/>
            <a:ext cx="2088232" cy="20882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61.3%</a:t>
            </a:r>
            <a:endParaRPr lang="ko-KR" altLang="en-US" sz="3600" dirty="0"/>
          </a:p>
        </p:txBody>
      </p:sp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1164524" y="692696"/>
            <a:ext cx="1728192" cy="338554"/>
            <a:chOff x="3779912" y="2453709"/>
            <a:chExt cx="1728192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139750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설문조사</a:t>
              </a:r>
              <a:endParaRPr lang="en-US" altLang="ko-KR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558ED5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22253" y="1365886"/>
            <a:ext cx="536078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63" name="직각 삼각형 62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직각 삼각형 63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-9282" y="1844824"/>
            <a:ext cx="806608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2253" y="1848236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67" name="직각 삼각형 66"/>
          <p:cNvSpPr/>
          <p:nvPr/>
        </p:nvSpPr>
        <p:spPr>
          <a:xfrm rot="5400000">
            <a:off x="704285" y="2175425"/>
            <a:ext cx="81142" cy="10694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-9282" y="2348880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22253" y="2352292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71" name="직각 삼각형 70"/>
          <p:cNvSpPr/>
          <p:nvPr/>
        </p:nvSpPr>
        <p:spPr>
          <a:xfrm rot="5400000">
            <a:off x="696470" y="2679069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9" name="Picture 2" descr="C:\Users\KimChanHyup\Desktop\user-icon-png-person-user-profile-icon-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65" y="2952900"/>
            <a:ext cx="1484211" cy="148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KimChanHyup\Desktop\user-icon-png-person-user-profile-icon-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873" y="2801864"/>
            <a:ext cx="1635248" cy="16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KimChanHyup\Desktop\user-icon-png-person-user-profile-icon-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420888"/>
            <a:ext cx="201622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KimChanHyup\Desktop\user-icon-png-person-user-profile-icon-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424" y="2657848"/>
            <a:ext cx="1765136" cy="176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KimChanHyup\Desktop\user-icon-png-person-user-profile-icon-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948" y="2873872"/>
            <a:ext cx="1549112" cy="154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28184" y="2276872"/>
            <a:ext cx="3330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찍어놓은 음식사진을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갤러리 내에서 일일이 찾아보는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 비율 </a:t>
            </a:r>
            <a:endParaRPr lang="ko-KR" alt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1547664" y="1772816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음식사진을 찍어 본적 있습니까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4535056" y="1393612"/>
            <a:ext cx="234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음식사진을 갤러리에만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 저장해서 관리하십니까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  <p:sp>
        <p:nvSpPr>
          <p:cNvPr id="43" name="타원 42"/>
          <p:cNvSpPr/>
          <p:nvPr/>
        </p:nvSpPr>
        <p:spPr>
          <a:xfrm>
            <a:off x="980841" y="3933056"/>
            <a:ext cx="2088232" cy="2088232"/>
          </a:xfrm>
          <a:prstGeom prst="ellipse">
            <a:avLst/>
          </a:prstGeom>
          <a:solidFill>
            <a:srgbClr val="FFC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46.2%</a:t>
            </a:r>
            <a:endParaRPr lang="ko-KR" altLang="en-US" sz="3600" dirty="0"/>
          </a:p>
        </p:txBody>
      </p:sp>
      <p:sp>
        <p:nvSpPr>
          <p:cNvPr id="44" name="TextBox 43"/>
          <p:cNvSpPr txBox="1"/>
          <p:nvPr/>
        </p:nvSpPr>
        <p:spPr>
          <a:xfrm>
            <a:off x="683568" y="4130496"/>
            <a:ext cx="273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/>
              <a:t>네이버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블로그를</a:t>
            </a:r>
            <a:r>
              <a:rPr lang="ko-KR" altLang="en-US" sz="1400" dirty="0" smtClean="0"/>
              <a:t> 통해 음식점을 </a:t>
            </a:r>
            <a:r>
              <a:rPr lang="ko-KR" altLang="en-US" sz="1400" dirty="0" err="1" smtClean="0"/>
              <a:t>접한경우</a:t>
            </a:r>
            <a:r>
              <a:rPr lang="ko-KR" altLang="en-US" sz="1400" dirty="0" smtClean="0"/>
              <a:t> 허위정보에 </a:t>
            </a:r>
            <a:r>
              <a:rPr lang="ko-KR" altLang="en-US" sz="1400" dirty="0" err="1" smtClean="0"/>
              <a:t>당한적있습니까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  <p:sp>
        <p:nvSpPr>
          <p:cNvPr id="45" name="타원 44"/>
          <p:cNvSpPr/>
          <p:nvPr/>
        </p:nvSpPr>
        <p:spPr>
          <a:xfrm>
            <a:off x="4427984" y="4005064"/>
            <a:ext cx="2088232" cy="2088232"/>
          </a:xfrm>
          <a:prstGeom prst="ellipse">
            <a:avLst/>
          </a:prstGeom>
          <a:solidFill>
            <a:srgbClr val="7030A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89.4%</a:t>
            </a:r>
            <a:endParaRPr lang="ko-KR" altLang="en-US" sz="3600" dirty="0"/>
          </a:p>
        </p:txBody>
      </p:sp>
      <p:sp>
        <p:nvSpPr>
          <p:cNvPr id="46" name="TextBox 45"/>
          <p:cNvSpPr txBox="1"/>
          <p:nvPr/>
        </p:nvSpPr>
        <p:spPr>
          <a:xfrm>
            <a:off x="4047552" y="3933056"/>
            <a:ext cx="2736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음식사진의 효과적인 관리를 위해 지도기반에 음식점을 등록하는 </a:t>
            </a:r>
            <a:r>
              <a:rPr lang="ko-KR" altLang="en-US" sz="1400" dirty="0" err="1" smtClean="0"/>
              <a:t>앱이</a:t>
            </a:r>
            <a:r>
              <a:rPr lang="ko-KR" altLang="en-US" sz="1400" dirty="0" smtClean="0"/>
              <a:t> 있다면 사용하시겠습니까</a:t>
            </a:r>
            <a:r>
              <a:rPr lang="en-US" altLang="ko-KR" sz="1400" dirty="0" smtClean="0"/>
              <a:t>?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시나리오 및 기대효과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프로젝트 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68" name="직선 연결선 67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119990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2253" y="1365886"/>
            <a:ext cx="536078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7" name="직각 삼각형 26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각 삼각형 34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164524" y="692696"/>
            <a:ext cx="3263460" cy="338554"/>
            <a:chOff x="3779912" y="2453709"/>
            <a:chExt cx="3263460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서비스 특징 및 차별성</a:t>
              </a:r>
              <a:endParaRPr lang="en-US" altLang="ko-KR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558ED5"/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-9282" y="1844824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2253" y="1848236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57" name="직각 삼각형 56"/>
          <p:cNvSpPr/>
          <p:nvPr/>
        </p:nvSpPr>
        <p:spPr>
          <a:xfrm rot="5400000">
            <a:off x="704285" y="2175425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211169" y="1916832"/>
            <a:ext cx="56886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나만의 지도뿐만 아니라 </a:t>
            </a:r>
            <a:r>
              <a:rPr kumimoji="1" lang="en-US" altLang="ko-KR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Facebook </a:t>
            </a:r>
            <a:r>
              <a:rPr kumimoji="1" lang="ko-KR" altLang="en-US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연동을 통한 친구들과 함께 그룹을 구성하고</a:t>
            </a:r>
            <a:r>
              <a:rPr kumimoji="1" lang="en-US" altLang="ko-KR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kumimoji="1" lang="ko-KR" altLang="en-US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하나의 지도를 같이 만들어 갈 수 있다</a:t>
            </a:r>
            <a:r>
              <a:rPr kumimoji="1" lang="en-US" altLang="ko-KR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pPr marL="171450" indent="-171450">
              <a:buFont typeface="Arial" pitchFamily="34" charset="0"/>
              <a:buChar char="•"/>
            </a:pPr>
            <a:endParaRPr kumimoji="1" lang="en-US" altLang="ko-KR" sz="11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친구들과 </a:t>
            </a:r>
            <a:r>
              <a:rPr kumimoji="1" lang="en-US" altLang="ko-KR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Follow </a:t>
            </a:r>
            <a:r>
              <a:rPr kumimoji="1" lang="ko-KR" altLang="en-US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신청 관계에 따라 친구의 지도를 </a:t>
            </a:r>
            <a:r>
              <a:rPr kumimoji="1" lang="en-US" altLang="ko-KR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Access </a:t>
            </a:r>
            <a:r>
              <a:rPr kumimoji="1" lang="ko-KR" altLang="en-US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하여 공유 할 수 있다</a:t>
            </a:r>
            <a:r>
              <a:rPr kumimoji="1" lang="en-US" altLang="ko-KR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친구 또는 그룹에서 올려 놓은 게시물을 가져와 내 지도에 복사 할 수 있으며</a:t>
            </a:r>
            <a:r>
              <a:rPr kumimoji="1" lang="en-US" altLang="ko-KR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kumimoji="1" lang="ko-KR" altLang="en-US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자유롭게 수정</a:t>
            </a:r>
            <a:r>
              <a:rPr kumimoji="1" lang="en-US" altLang="ko-KR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kumimoji="1" lang="ko-KR" altLang="en-US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삭제가 가능하다</a:t>
            </a:r>
            <a:r>
              <a:rPr kumimoji="1" lang="en-US" altLang="ko-KR" sz="11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pPr marL="171450" indent="-171450">
              <a:buFont typeface="Arial" pitchFamily="34" charset="0"/>
              <a:buChar char="•"/>
            </a:pP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11560" y="1412776"/>
            <a:ext cx="2671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Foods</a:t>
            </a:r>
          </a:p>
        </p:txBody>
      </p:sp>
      <p:pic>
        <p:nvPicPr>
          <p:cNvPr id="3074" name="Picture 2" descr="C:\Users\KimChanHyup\Desktop\KakaoTalk_20170524_19212249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40" y="3841596"/>
            <a:ext cx="1498666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KimChanHyup\Desktop\KakaoTalk_20170524_21302209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861048"/>
            <a:ext cx="1498666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KimChanHyup\Desktop\KakaoTalk_20170524_19212220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861048"/>
            <a:ext cx="1498666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직사각형 62"/>
          <p:cNvSpPr/>
          <p:nvPr/>
        </p:nvSpPr>
        <p:spPr>
          <a:xfrm>
            <a:off x="-9282" y="2348880"/>
            <a:ext cx="806608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2253" y="2352292"/>
            <a:ext cx="53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65" name="직각 삼각형 64"/>
          <p:cNvSpPr/>
          <p:nvPr/>
        </p:nvSpPr>
        <p:spPr>
          <a:xfrm rot="5400000">
            <a:off x="704285" y="2679481"/>
            <a:ext cx="81142" cy="10694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7" name="Picture 3" descr="C:\Users\KimChanHyup\Desktop\KakaoTalk_20170524_2257583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1982317" cy="198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시나리오 및 기대효과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프로젝트 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302108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-11016" y="4427820"/>
            <a:ext cx="915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[ </a:t>
            </a:r>
            <a:r>
              <a:rPr lang="ko-KR" alt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시나리오 및 기대효과 </a:t>
            </a:r>
            <a:r>
              <a:rPr lang="en-US" altLang="ko-KR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rPr>
              <a:t>]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latin typeface="-윤고딕310" pitchFamily="18" charset="-127"/>
              <a:ea typeface="-윤고딕310" pitchFamily="18" charset="-127"/>
            </a:endParaRPr>
          </a:p>
        </p:txBody>
      </p:sp>
      <p:pic>
        <p:nvPicPr>
          <p:cNvPr id="4099" name="Picture 3" descr="C:\Users\KimChanHyup\Desktop\KakaoTalk_20170524_2257583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708" y="1751816"/>
            <a:ext cx="2688581" cy="268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188275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줄무늬 8"/>
          <p:cNvSpPr/>
          <p:nvPr/>
        </p:nvSpPr>
        <p:spPr>
          <a:xfrm rot="16200000">
            <a:off x="-6295" y="5952114"/>
            <a:ext cx="908720" cy="903053"/>
          </a:xfrm>
          <a:prstGeom prst="diagStripe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9283" y="886789"/>
            <a:ext cx="806609" cy="3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3549" y="882386"/>
            <a:ext cx="541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-9282" y="1356543"/>
            <a:ext cx="806608" cy="3435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2253" y="1365886"/>
            <a:ext cx="536078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7" name="직각 삼각형 26"/>
          <p:cNvSpPr/>
          <p:nvPr/>
        </p:nvSpPr>
        <p:spPr>
          <a:xfrm rot="5400000">
            <a:off x="704285" y="1687144"/>
            <a:ext cx="81142" cy="106946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각 삼각형 34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164524" y="692696"/>
            <a:ext cx="3263460" cy="338554"/>
            <a:chOff x="3779912" y="2453709"/>
            <a:chExt cx="3263460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0597" y="2453709"/>
              <a:ext cx="2932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그곳이 </a:t>
              </a:r>
              <a:r>
                <a:rPr lang="ko-KR" altLang="en-US" sz="1600" b="1" dirty="0" err="1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어디었지</a:t>
              </a:r>
              <a:r>
                <a:rPr lang="en-US" altLang="ko-KR" sz="1600" b="1" dirty="0" smtClean="0">
                  <a:ln>
                    <a:solidFill>
                      <a:schemeClr val="tx2">
                        <a:alpha val="30000"/>
                      </a:schemeClr>
                    </a:solidFill>
                  </a:ln>
                  <a:solidFill>
                    <a:srgbClr val="558ED5"/>
                  </a:solidFill>
                  <a:latin typeface="Yoon 윤고딕 520_TT" pitchFamily="18" charset="-127"/>
                  <a:ea typeface="Yoon 윤고딕 520_TT" pitchFamily="18" charset="-127"/>
                </a:rPr>
                <a:t>?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107374" y="1055874"/>
            <a:ext cx="6849002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들어는 봤는데</a:t>
            </a:r>
            <a:r>
              <a:rPr kumimoji="1" lang="en-US" altLang="ko-KR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kumimoji="1" lang="ko-KR" altLang="en-US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확실한 정보가 기억나지 않는 그곳</a:t>
            </a:r>
            <a:endParaRPr kumimoji="1" lang="en-US" altLang="ko-KR" sz="8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kumimoji="1" lang="en-US" altLang="ko-KR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- Foods </a:t>
            </a:r>
            <a:r>
              <a:rPr kumimoji="1" lang="ko-KR" altLang="en-US" sz="8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어플의</a:t>
            </a:r>
            <a:r>
              <a:rPr kumimoji="1" lang="ko-KR" altLang="en-US" sz="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나만의 지도를 손쉽게 기록하고 열람하세요</a:t>
            </a:r>
            <a:endParaRPr kumimoji="1" lang="en-US" altLang="ko-KR" sz="8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228600" indent="-228600">
              <a:buAutoNum type="arabicPeriod"/>
            </a:pP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시원이는 전에 방문했던 음식점의 음식이 먹고 싶어 재방문 하고자 한다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예전에 그 음식점의 음식을 찍어놓았지만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사진을 찾기 어려웠을 뿐더러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위치가 어딘지 이름이 무엇인지 확인 할 수가 없어 실망 하였다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2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2.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그러던 도중 이전에 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Foods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어플리케이션에 올려 놓았던 게시물이 생각이 났다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.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대략적인 위치에서        지도를 가지고 게시물을 찾아 해당하는 음식점을 찾아갈 수 있었다</a:t>
            </a:r>
            <a:r>
              <a:rPr kumimoji="1"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. </a:t>
            </a:r>
            <a:r>
              <a:rPr kumimoji="1" lang="ko-KR" altLang="en-US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endParaRPr kumimoji="1" lang="en-US" altLang="ko-KR" sz="12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pic>
        <p:nvPicPr>
          <p:cNvPr id="1028" name="Picture 4" descr="C:\Users\226\Documents\카카오톡 받은 파일\KakaoTalk_20170525_16330188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810" y="3386009"/>
            <a:ext cx="1558578" cy="275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226\Desktop\KakaoTalk_20170525_16304648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6" b="6952"/>
          <a:stretch/>
        </p:blipFill>
        <p:spPr bwMode="auto">
          <a:xfrm>
            <a:off x="7281061" y="3504212"/>
            <a:ext cx="158368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226\Desktop\KakaoTalk_20170525_16412645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460" y="3386009"/>
            <a:ext cx="1569443" cy="274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2564164" y="4809427"/>
            <a:ext cx="360040" cy="0"/>
          </a:xfrm>
          <a:prstGeom prst="straightConnector1">
            <a:avLst/>
          </a:prstGeom>
          <a:ln w="15875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4704238" y="4764080"/>
            <a:ext cx="360040" cy="0"/>
          </a:xfrm>
          <a:prstGeom prst="straightConnector1">
            <a:avLst/>
          </a:prstGeom>
          <a:ln w="15875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6825540" y="4787748"/>
            <a:ext cx="360040" cy="0"/>
          </a:xfrm>
          <a:prstGeom prst="straightConnector1">
            <a:avLst/>
          </a:prstGeom>
          <a:ln w="15875" cmpd="sng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97260" y="6242658"/>
            <a:ext cx="15585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1. </a:t>
            </a:r>
            <a:r>
              <a:rPr kumimoji="1" lang="ko-KR" altLang="en-US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내 지도 선택</a:t>
            </a: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956698" y="6266728"/>
            <a:ext cx="15585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2. </a:t>
            </a:r>
            <a:r>
              <a:rPr kumimoji="1" lang="ko-KR" altLang="en-US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지도에서 </a:t>
            </a:r>
            <a:r>
              <a:rPr kumimoji="1" lang="en-US" altLang="ko-KR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Marker </a:t>
            </a:r>
            <a:r>
              <a:rPr kumimoji="1" lang="ko-KR" altLang="en-US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클릭</a:t>
            </a: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097242" y="6266728"/>
            <a:ext cx="15585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3</a:t>
            </a:r>
            <a:r>
              <a:rPr kumimoji="1" lang="en-US" altLang="ko-KR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. </a:t>
            </a:r>
            <a:r>
              <a:rPr kumimoji="1" lang="ko-KR" altLang="en-US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상세</a:t>
            </a:r>
            <a:r>
              <a:rPr kumimoji="1" lang="en-US" altLang="ko-KR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kumimoji="1" lang="ko-KR" altLang="en-US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정보 확인</a:t>
            </a: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306804" y="6243173"/>
            <a:ext cx="15585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4. </a:t>
            </a:r>
            <a:r>
              <a:rPr kumimoji="1" lang="ko-KR" altLang="en-US" sz="10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10" pitchFamily="18" charset="-127"/>
                <a:ea typeface="-윤고딕310" pitchFamily="18" charset="-127"/>
              </a:rPr>
              <a:t>위치 탐색</a:t>
            </a: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kumimoji="1" lang="en-US" altLang="ko-KR" sz="11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pic>
        <p:nvPicPr>
          <p:cNvPr id="1032" name="Picture 8" descr="C:\Users\226\Desktop\KakaoTalk_20170525_18411609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64" y="3378677"/>
            <a:ext cx="1550331" cy="275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1619672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시나리오 및 기대효과</a:t>
            </a:r>
            <a:endParaRPr lang="en-US" altLang="ko-KR" sz="1200" b="1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양해서" panose="02030600000101010101" pitchFamily="18" charset="-127"/>
              <a:ea typeface="Yoon 윤고딕 520_T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627784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프로그램 흐름 및 구조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2540" y="87015"/>
            <a:ext cx="10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양해서" panose="02030600000101010101" pitchFamily="18" charset="-127"/>
                <a:ea typeface="Yoon 윤고딕 520_TT"/>
              </a:rPr>
              <a:t>프로젝트 소개 및 개요</a:t>
            </a:r>
            <a:endParaRPr lang="en-US" altLang="ko-KR" sz="12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520455" y="16576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결론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6012160" y="357007"/>
            <a:ext cx="31318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211960" y="8701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동영상</a:t>
            </a:r>
            <a:endParaRPr lang="en-US" altLang="ko-KR" sz="1200" dirty="0" smtClean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연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936551" y="1642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/>
              </a:rPr>
              <a:t>ETC</a:t>
            </a:r>
            <a:endParaRPr lang="en-US" altLang="ko-KR" sz="1200" dirty="0">
              <a:ln>
                <a:solidFill>
                  <a:schemeClr val="bg1">
                    <a:lumMod val="6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332732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2018</TotalTime>
  <Words>2422</Words>
  <Application>Microsoft Office PowerPoint</Application>
  <PresentationFormat>화면 슬라이드 쇼(4:3)</PresentationFormat>
  <Paragraphs>1040</Paragraphs>
  <Slides>41</Slides>
  <Notes>26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2" baseType="lpstr">
      <vt:lpstr>한양해서</vt:lpstr>
      <vt:lpstr>HY수평선M</vt:lpstr>
      <vt:lpstr>Arial</vt:lpstr>
      <vt:lpstr>Yoon 윤고딕 520_TT</vt:lpstr>
      <vt:lpstr>굴림</vt:lpstr>
      <vt:lpstr>HY견고딕</vt:lpstr>
      <vt:lpstr>Wingdings</vt:lpstr>
      <vt:lpstr>HY울릉도M</vt:lpstr>
      <vt:lpstr>맑은 고딕</vt:lpstr>
      <vt:lpstr>-윤고딕310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한국외국어대학교 컴퓨터공학과</dc:creator>
  <cp:lastModifiedBy>ksw19627@gmail.com</cp:lastModifiedBy>
  <cp:revision>252</cp:revision>
  <dcterms:created xsi:type="dcterms:W3CDTF">2015-11-26T07:10:18Z</dcterms:created>
  <dcterms:modified xsi:type="dcterms:W3CDTF">2022-01-06T08:48:47Z</dcterms:modified>
</cp:coreProperties>
</file>